
<file path=[Content_Types].xml><?xml version="1.0" encoding="utf-8"?>
<Types xmlns="http://schemas.openxmlformats.org/package/2006/content-types">
  <Default Extension="png" ContentType="image/png"/>
  <Default Extension="jpeg" ContentType="image/jpeg"/>
  <Default Extension="JPG" ContentType="image/.jp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sldIdLst>
    <p:sldId id="256" r:id="rId4"/>
    <p:sldId id="517" r:id="rId6"/>
    <p:sldId id="545" r:id="rId7"/>
    <p:sldId id="540" r:id="rId8"/>
    <p:sldId id="556" r:id="rId9"/>
    <p:sldId id="543" r:id="rId10"/>
    <p:sldId id="555" r:id="rId11"/>
    <p:sldId id="551" r:id="rId12"/>
    <p:sldId id="558" r:id="rId13"/>
    <p:sldId id="559" r:id="rId14"/>
    <p:sldId id="562" r:id="rId15"/>
    <p:sldId id="563" r:id="rId16"/>
    <p:sldId id="561" r:id="rId17"/>
    <p:sldId id="557" r:id="rId18"/>
    <p:sldId id="564" r:id="rId19"/>
    <p:sldId id="567" r:id="rId20"/>
    <p:sldId id="568" r:id="rId21"/>
    <p:sldId id="541" r:id="rId22"/>
    <p:sldId id="569" r:id="rId23"/>
    <p:sldId id="570" r:id="rId24"/>
    <p:sldId id="571" r:id="rId25"/>
    <p:sldId id="325"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A1FF"/>
    <a:srgbClr val="FFDB3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2973" autoAdjust="0"/>
  </p:normalViewPr>
  <p:slideViewPr>
    <p:cSldViewPr snapToGrid="0">
      <p:cViewPr varScale="1">
        <p:scale>
          <a:sx n="67" d="100"/>
          <a:sy n="67"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0" Type="http://schemas.openxmlformats.org/officeDocument/2006/relationships/tags" Target="tags/tag5.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2901C-A9DA-45E2-BF5D-E1A16DA5B49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C5006-EE84-45C9-B63C-B6D45B18590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EC5006-EE84-45C9-B63C-B6D45B18590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BB0F13A-EB0D-49E7-B318-A10838E763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5D426E-C245-49DE-9751-9111B83A352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39726"/>
            <a:ext cx="10515600" cy="662914"/>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401445"/>
            <a:ext cx="10515600" cy="224599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838200" y="4048124"/>
            <a:ext cx="10515600" cy="224599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3985975"/>
            <a:ext cx="12192000" cy="1142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normAutofit/>
          </a:bodyPr>
          <a:lstStyle/>
          <a:p>
            <a:pPr lvl="0">
              <a:lnSpc>
                <a:spcPct val="15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419224" y="716834"/>
            <a:ext cx="3794463" cy="4412139"/>
            <a:chOff x="1419224" y="716834"/>
            <a:chExt cx="3794463" cy="4412139"/>
          </a:xfrm>
        </p:grpSpPr>
        <p:sp>
          <p:nvSpPr>
            <p:cNvPr id="11" name="椭圆形标注 10"/>
            <p:cNvSpPr/>
            <p:nvPr/>
          </p:nvSpPr>
          <p:spPr>
            <a:xfrm rot="437392">
              <a:off x="2983588" y="716834"/>
              <a:ext cx="2230099" cy="2038373"/>
            </a:xfrm>
            <a:prstGeom prst="wedgeEllipseCallout">
              <a:avLst>
                <a:gd name="adj1" fmla="val -35369"/>
                <a:gd name="adj2" fmla="val 5144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2" name="KSO_Shape"/>
            <p:cNvSpPr/>
            <p:nvPr/>
          </p:nvSpPr>
          <p:spPr>
            <a:xfrm>
              <a:off x="1419224" y="2705527"/>
              <a:ext cx="2447925" cy="2423446"/>
            </a:xfrm>
            <a:custGeom>
              <a:avLst/>
              <a:gdLst/>
              <a:ahLst/>
              <a:cxnLst/>
              <a:rect l="l" t="t" r="r" b="b"/>
              <a:pathLst>
                <a:path w="1363201" h="1348896">
                  <a:moveTo>
                    <a:pt x="658470" y="710475"/>
                  </a:moveTo>
                  <a:cubicBezTo>
                    <a:pt x="1027156" y="698755"/>
                    <a:pt x="1338704" y="981142"/>
                    <a:pt x="1363201" y="1348896"/>
                  </a:cubicBezTo>
                  <a:lnTo>
                    <a:pt x="1262707" y="1348896"/>
                  </a:lnTo>
                  <a:cubicBezTo>
                    <a:pt x="1239052" y="1037914"/>
                    <a:pt x="974407" y="800143"/>
                    <a:pt x="661637" y="810085"/>
                  </a:cubicBezTo>
                  <a:cubicBezTo>
                    <a:pt x="361432" y="819628"/>
                    <a:pt x="119967" y="1054106"/>
                    <a:pt x="99662" y="1348896"/>
                  </a:cubicBezTo>
                  <a:lnTo>
                    <a:pt x="0" y="1348896"/>
                  </a:lnTo>
                  <a:cubicBezTo>
                    <a:pt x="20238" y="1000252"/>
                    <a:pt x="304456" y="721728"/>
                    <a:pt x="658470" y="710475"/>
                  </a:cubicBezTo>
                  <a:close/>
                  <a:moveTo>
                    <a:pt x="680226" y="95884"/>
                  </a:moveTo>
                  <a:cubicBezTo>
                    <a:pt x="551092" y="95884"/>
                    <a:pt x="446408" y="200568"/>
                    <a:pt x="446408" y="329703"/>
                  </a:cubicBezTo>
                  <a:cubicBezTo>
                    <a:pt x="446408" y="458838"/>
                    <a:pt x="551092" y="563521"/>
                    <a:pt x="680226" y="563521"/>
                  </a:cubicBezTo>
                  <a:cubicBezTo>
                    <a:pt x="809361" y="563521"/>
                    <a:pt x="914045" y="458838"/>
                    <a:pt x="914045" y="329703"/>
                  </a:cubicBezTo>
                  <a:cubicBezTo>
                    <a:pt x="914045" y="200568"/>
                    <a:pt x="809361" y="95884"/>
                    <a:pt x="680226" y="95884"/>
                  </a:cubicBezTo>
                  <a:close/>
                  <a:moveTo>
                    <a:pt x="680226" y="0"/>
                  </a:moveTo>
                  <a:cubicBezTo>
                    <a:pt x="862316" y="0"/>
                    <a:pt x="1009929" y="147613"/>
                    <a:pt x="1009929" y="329703"/>
                  </a:cubicBezTo>
                  <a:cubicBezTo>
                    <a:pt x="1009929" y="511793"/>
                    <a:pt x="862316" y="659406"/>
                    <a:pt x="680226" y="659406"/>
                  </a:cubicBezTo>
                  <a:cubicBezTo>
                    <a:pt x="498136" y="659406"/>
                    <a:pt x="350524" y="511793"/>
                    <a:pt x="350524" y="329703"/>
                  </a:cubicBezTo>
                  <a:cubicBezTo>
                    <a:pt x="350524" y="147613"/>
                    <a:pt x="498136" y="0"/>
                    <a:pt x="680226"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eaLnBrk="1" hangingPunct="1">
                <a:spcBef>
                  <a:spcPts val="0"/>
                </a:spcBef>
                <a:spcAft>
                  <a:spcPts val="0"/>
                </a:spcAft>
                <a:defRPr/>
              </a:pPr>
              <a:endParaRPr lang="zh-CN" altLang="en-US">
                <a:solidFill>
                  <a:srgbClr val="FFFFFF"/>
                </a:solidFill>
              </a:endParaRPr>
            </a:p>
          </p:txBody>
        </p:sp>
      </p:grpSp>
      <p:sp>
        <p:nvSpPr>
          <p:cNvPr id="2" name="Title 1"/>
          <p:cNvSpPr>
            <a:spLocks noGrp="1"/>
          </p:cNvSpPr>
          <p:nvPr>
            <p:ph type="title" hasCustomPrompt="1"/>
          </p:nvPr>
        </p:nvSpPr>
        <p:spPr>
          <a:xfrm>
            <a:off x="2895600" y="1188721"/>
            <a:ext cx="2423160" cy="1083194"/>
          </a:xfrm>
        </p:spPr>
        <p:txBody>
          <a:bodyPr>
            <a:normAutofit/>
          </a:bodyPr>
          <a:lstStyle>
            <a:lvl1pPr algn="ctr">
              <a:defRPr sz="4000">
                <a:solidFill>
                  <a:schemeClr val="bg1"/>
                </a:solidFill>
              </a:defRPr>
            </a:lvl1pPr>
          </a:lstStyle>
          <a:p>
            <a:r>
              <a:rPr lang="zh-CN" altLang="en-US" dirty="0"/>
              <a:t>编辑标题</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4353" y="540327"/>
            <a:ext cx="3849085" cy="923979"/>
          </a:xfrm>
        </p:spPr>
        <p:txBody>
          <a:bodyPr anchor="b">
            <a:normAutofit/>
          </a:bodyPr>
          <a:lstStyle>
            <a:lvl1pPr algn="l">
              <a:defRPr sz="3200" b="0">
                <a:solidFill>
                  <a:schemeClr val="tx1"/>
                </a:solidFill>
              </a:defRPr>
            </a:lvl1pPr>
          </a:lstStyle>
          <a:p>
            <a:r>
              <a:rPr lang="zh-CN" altLang="en-US" dirty="0"/>
              <a:t>编辑标题</a:t>
            </a:r>
            <a:endParaRPr lang="en-US" dirty="0"/>
          </a:p>
        </p:txBody>
      </p:sp>
      <p:sp>
        <p:nvSpPr>
          <p:cNvPr id="3" name="Picture Placeholder 2"/>
          <p:cNvSpPr>
            <a:spLocks noGrp="1" noChangeAspect="1"/>
          </p:cNvSpPr>
          <p:nvPr>
            <p:ph type="pic" idx="1"/>
          </p:nvPr>
        </p:nvSpPr>
        <p:spPr>
          <a:xfrm>
            <a:off x="6423365" y="540327"/>
            <a:ext cx="4374469" cy="553587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单击图标添加图片</a:t>
            </a:r>
            <a:endParaRPr lang="en-US" dirty="0"/>
          </a:p>
        </p:txBody>
      </p:sp>
      <p:sp>
        <p:nvSpPr>
          <p:cNvPr id="4" name="Text Placeholder 3"/>
          <p:cNvSpPr>
            <a:spLocks noGrp="1"/>
          </p:cNvSpPr>
          <p:nvPr>
            <p:ph type="body" sz="half" idx="2"/>
          </p:nvPr>
        </p:nvSpPr>
        <p:spPr>
          <a:xfrm>
            <a:off x="1644637" y="1604379"/>
            <a:ext cx="3828801" cy="4471827"/>
          </a:xfrm>
        </p:spPr>
        <p:txBody>
          <a:bodyPr>
            <a:normAutofit/>
          </a:bodyPr>
          <a:lstStyle>
            <a:lvl1pPr marL="0" indent="0" algn="l">
              <a:lnSpc>
                <a:spcPct val="200000"/>
              </a:lnSpc>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23714" y="365125"/>
            <a:ext cx="1230086" cy="5811838"/>
          </a:xfrm>
        </p:spPr>
        <p:txBody>
          <a:bodyPr vert="eaVert"/>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199" y="365125"/>
            <a:ext cx="91113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408675"/>
            <a:ext cx="10516800" cy="5810400"/>
          </a:xfrm>
        </p:spPr>
        <p:txBody>
          <a:bodyPr/>
          <a:lstStyle>
            <a:lvl1pPr>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1800">
                <a:latin typeface="黑体" panose="02010609060101010101" pitchFamily="49" charset="-122"/>
                <a:ea typeface="黑体" panose="02010609060101010101" pitchFamily="49" charset="-122"/>
              </a:defRPr>
            </a:lvl3pPr>
            <a:lvl4pPr>
              <a:defRPr sz="1800">
                <a:latin typeface="黑体" panose="02010609060101010101" pitchFamily="49" charset="-122"/>
                <a:ea typeface="黑体" panose="02010609060101010101" pitchFamily="49" charset="-122"/>
              </a:defRPr>
            </a:lvl4pPr>
            <a:lvl5pPr>
              <a:defRPr sz="1800">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3"/>
            <a:ext cx="2743200" cy="365125"/>
          </a:xfrm>
          <a:prstGeom prst="rect">
            <a:avLst/>
          </a:prstGeom>
        </p:spPr>
        <p:txBody>
          <a:bodyPr/>
          <a:lstStyle/>
          <a:p>
            <a:fld id="{6EF2F5ED-D19D-4097-92A9-D6092B3D6E68}" type="datetimeFigureOut">
              <a:rPr lang="zh-CN" altLang="en-US" smtClean="0"/>
            </a:fld>
            <a:endParaRPr lang="zh-CN" altLang="en-US"/>
          </a:p>
        </p:txBody>
      </p:sp>
      <p:sp>
        <p:nvSpPr>
          <p:cNvPr id="5" name="页脚占位符 4"/>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3"/>
            <a:ext cx="2743200" cy="365125"/>
          </a:xfrm>
          <a:prstGeom prst="rect">
            <a:avLst/>
          </a:prstGeom>
        </p:spPr>
        <p:txBody>
          <a:bodyPr/>
          <a:lstStyle/>
          <a:p>
            <a:fld id="{A7AAEAA2-D029-4D23-B6D5-DE004B8B3ED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10869105" y="6159573"/>
            <a:ext cx="1322895"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0640" y="6249434"/>
            <a:ext cx="879824" cy="272764"/>
          </a:xfrm>
          <a:prstGeom prst="rect">
            <a:avLst/>
          </a:prstGeom>
        </p:spPr>
      </p:pic>
      <p:sp>
        <p:nvSpPr>
          <p:cNvPr id="9" name="矩形 8"/>
          <p:cNvSpPr/>
          <p:nvPr userDrawn="1"/>
        </p:nvSpPr>
        <p:spPr>
          <a:xfrm>
            <a:off x="0" y="282109"/>
            <a:ext cx="450000"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0215" y="240665"/>
            <a:ext cx="10515600" cy="659130"/>
          </a:xfrm>
        </p:spPr>
        <p:txBody>
          <a:bodyPr>
            <a:noAutofit/>
          </a:bodyPr>
          <a:lstStyle>
            <a:lvl1pPr>
              <a:defRPr sz="32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
        <p:nvSpPr>
          <p:cNvPr id="4" name="内容占位符 3"/>
          <p:cNvSpPr>
            <a:spLocks noGrp="1"/>
          </p:cNvSpPr>
          <p:nvPr>
            <p:ph sz="half" idx="2" hasCustomPrompt="1"/>
          </p:nvPr>
        </p:nvSpPr>
        <p:spPr>
          <a:xfrm>
            <a:off x="450215" y="1565910"/>
            <a:ext cx="10515600"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BB0F13A-EB0D-49E7-B318-A10838E763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5D426E-C245-49DE-9751-9111B83A3528}" type="slidenum">
              <a:rPr lang="zh-CN" altLang="en-US" smtClean="0"/>
            </a:fld>
            <a:endParaRPr lang="zh-CN" altLang="en-US"/>
          </a:p>
        </p:txBody>
      </p:sp>
      <p:sp>
        <p:nvSpPr>
          <p:cNvPr id="8" name="矩形 7"/>
          <p:cNvSpPr/>
          <p:nvPr userDrawn="1"/>
        </p:nvSpPr>
        <p:spPr>
          <a:xfrm>
            <a:off x="10869105" y="6159573"/>
            <a:ext cx="1322895"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0640" y="6249434"/>
            <a:ext cx="879824" cy="272764"/>
          </a:xfrm>
          <a:prstGeom prst="rect">
            <a:avLst/>
          </a:prstGeom>
        </p:spPr>
      </p:pic>
      <p:sp>
        <p:nvSpPr>
          <p:cNvPr id="10" name="矩形 9"/>
          <p:cNvSpPr/>
          <p:nvPr userDrawn="1"/>
        </p:nvSpPr>
        <p:spPr>
          <a:xfrm>
            <a:off x="0" y="282109"/>
            <a:ext cx="450000"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0215" y="240665"/>
            <a:ext cx="10515600" cy="659130"/>
          </a:xfrm>
        </p:spPr>
        <p:txBody>
          <a:bodyPr>
            <a:noAutofit/>
          </a:bodyPr>
          <a:lstStyle>
            <a:lvl1pPr>
              <a:defRPr sz="32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BB0F13A-EB0D-49E7-B318-A10838E763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5D426E-C245-49DE-9751-9111B83A3528}" type="slidenum">
              <a:rPr lang="zh-CN" altLang="en-US" smtClean="0"/>
            </a:fld>
            <a:endParaRPr lang="zh-CN" altLang="en-US"/>
          </a:p>
        </p:txBody>
      </p:sp>
      <p:sp>
        <p:nvSpPr>
          <p:cNvPr id="8" name="矩形 7"/>
          <p:cNvSpPr/>
          <p:nvPr userDrawn="1"/>
        </p:nvSpPr>
        <p:spPr>
          <a:xfrm>
            <a:off x="10869105" y="6159573"/>
            <a:ext cx="1322895"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0640" y="6249434"/>
            <a:ext cx="879824" cy="272764"/>
          </a:xfrm>
          <a:prstGeom prst="rect">
            <a:avLst/>
          </a:prstGeom>
        </p:spPr>
      </p:pic>
      <p:sp>
        <p:nvSpPr>
          <p:cNvPr id="10" name="矩形 9"/>
          <p:cNvSpPr/>
          <p:nvPr userDrawn="1"/>
        </p:nvSpPr>
        <p:spPr>
          <a:xfrm>
            <a:off x="0" y="282109"/>
            <a:ext cx="450000"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0215" y="240665"/>
            <a:ext cx="10515600" cy="659130"/>
          </a:xfrm>
        </p:spPr>
        <p:txBody>
          <a:bodyPr>
            <a:noAutofit/>
          </a:bodyPr>
          <a:lstStyle>
            <a:lvl1pPr>
              <a:defRPr sz="32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
        <p:nvSpPr>
          <p:cNvPr id="10" name="矩形 9"/>
          <p:cNvSpPr/>
          <p:nvPr userDrawn="1"/>
        </p:nvSpPr>
        <p:spPr>
          <a:xfrm>
            <a:off x="0" y="282109"/>
            <a:ext cx="450000"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内容占位符 16"/>
          <p:cNvSpPr>
            <a:spLocks noGrp="1"/>
          </p:cNvSpPr>
          <p:nvPr>
            <p:ph sz="half" idx="15" hasCustomPrompt="1"/>
          </p:nvPr>
        </p:nvSpPr>
        <p:spPr>
          <a:xfrm>
            <a:off x="1291590" y="1781175"/>
            <a:ext cx="253809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8" name="内容占位符 17"/>
          <p:cNvSpPr>
            <a:spLocks noGrp="1"/>
          </p:cNvSpPr>
          <p:nvPr>
            <p:ph sz="half" idx="16" hasCustomPrompt="1"/>
          </p:nvPr>
        </p:nvSpPr>
        <p:spPr>
          <a:xfrm>
            <a:off x="4551045" y="1781175"/>
            <a:ext cx="253809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9" name="内容占位符 18"/>
          <p:cNvSpPr>
            <a:spLocks noGrp="1"/>
          </p:cNvSpPr>
          <p:nvPr>
            <p:ph sz="half" idx="17" hasCustomPrompt="1"/>
          </p:nvPr>
        </p:nvSpPr>
        <p:spPr>
          <a:xfrm>
            <a:off x="7810500" y="1781175"/>
            <a:ext cx="253809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 name="矩形 19"/>
          <p:cNvSpPr/>
          <p:nvPr userDrawn="1"/>
        </p:nvSpPr>
        <p:spPr>
          <a:xfrm>
            <a:off x="10869105" y="6159573"/>
            <a:ext cx="1322895"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0640" y="6249434"/>
            <a:ext cx="879824" cy="27276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引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9" name="图片 6" descr="图片 6"/>
          <p:cNvPicPr>
            <a:picLocks noChangeAspect="1"/>
          </p:cNvPicPr>
          <p:nvPr/>
        </p:nvPicPr>
        <p:blipFill>
          <a:blip r:embed="rId3"/>
          <a:stretch>
            <a:fillRect/>
          </a:stretch>
        </p:blipFill>
        <p:spPr>
          <a:xfrm>
            <a:off x="-1" y="1"/>
            <a:ext cx="12191999" cy="6858000"/>
          </a:xfrm>
          <a:prstGeom prst="rect">
            <a:avLst/>
          </a:prstGeom>
          <a:ln w="12700">
            <a:miter lim="400000"/>
            <a:headEnd/>
            <a:tailEnd/>
          </a:ln>
        </p:spPr>
      </p:pic>
      <p:sp>
        <p:nvSpPr>
          <p:cNvPr id="170" name="幻灯片编号"/>
          <p:cNvSpPr txBox="1">
            <a:spLocks noGrp="1"/>
          </p:cNvSpPr>
          <p:nvPr>
            <p:ph type="sldNum" sz="quarter" idx="2"/>
          </p:nvPr>
        </p:nvSpPr>
        <p:spPr>
          <a:xfrm>
            <a:off x="5967884" y="6500813"/>
            <a:ext cx="247304" cy="255588"/>
          </a:xfrm>
          <a:prstGeom prst="rect">
            <a:avLst/>
          </a:prstGeom>
        </p:spPr>
        <p:txBody>
          <a:bodyPr lIns="71437" tIns="71437" rIns="71437" bIns="71437"/>
          <a:lstStyle>
            <a:lvl1pPr defTabSz="821690">
              <a:defRPr>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253809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3750945" y="1825625"/>
            <a:ext cx="230314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BB0F13A-EB0D-49E7-B318-A10838E763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5D426E-C245-49DE-9751-9111B83A3528}" type="slidenum">
              <a:rPr lang="zh-CN" altLang="en-US" smtClean="0"/>
            </a:fld>
            <a:endParaRPr lang="zh-CN" altLang="en-US"/>
          </a:p>
        </p:txBody>
      </p:sp>
      <p:sp>
        <p:nvSpPr>
          <p:cNvPr id="8" name="矩形 7"/>
          <p:cNvSpPr/>
          <p:nvPr userDrawn="1"/>
        </p:nvSpPr>
        <p:spPr>
          <a:xfrm>
            <a:off x="10869105" y="6159573"/>
            <a:ext cx="1322895"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0640" y="6249434"/>
            <a:ext cx="879824" cy="272764"/>
          </a:xfrm>
          <a:prstGeom prst="rect">
            <a:avLst/>
          </a:prstGeom>
        </p:spPr>
      </p:pic>
      <p:sp>
        <p:nvSpPr>
          <p:cNvPr id="10" name="矩形 9"/>
          <p:cNvSpPr/>
          <p:nvPr userDrawn="1"/>
        </p:nvSpPr>
        <p:spPr>
          <a:xfrm>
            <a:off x="0" y="282109"/>
            <a:ext cx="450000" cy="45000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10"/>
          <p:cNvSpPr>
            <a:spLocks noGrp="1"/>
          </p:cNvSpPr>
          <p:nvPr>
            <p:ph sz="half" idx="13" hasCustomPrompt="1"/>
          </p:nvPr>
        </p:nvSpPr>
        <p:spPr>
          <a:xfrm>
            <a:off x="9050655" y="1807845"/>
            <a:ext cx="230314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2" name="内容占位符 11"/>
          <p:cNvSpPr>
            <a:spLocks noGrp="1"/>
          </p:cNvSpPr>
          <p:nvPr>
            <p:ph sz="half" idx="14" hasCustomPrompt="1"/>
          </p:nvPr>
        </p:nvSpPr>
        <p:spPr>
          <a:xfrm>
            <a:off x="6386830" y="1807845"/>
            <a:ext cx="2303145" cy="4351655"/>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3" name="标题 12"/>
          <p:cNvSpPr>
            <a:spLocks noGrp="1"/>
          </p:cNvSpPr>
          <p:nvPr>
            <p:ph type="title"/>
          </p:nvPr>
        </p:nvSpPr>
        <p:spPr>
          <a:xfrm>
            <a:off x="450215" y="240665"/>
            <a:ext cx="10515600" cy="659130"/>
          </a:xfrm>
        </p:spPr>
        <p:txBody>
          <a:bodyPr>
            <a:noAutofit/>
          </a:bodyPr>
          <a:lstStyle>
            <a:lvl1pPr>
              <a:defRPr sz="32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2514" y="3436033"/>
            <a:ext cx="7467600" cy="1528763"/>
          </a:xfrm>
        </p:spPr>
        <p:txBody>
          <a:bodyPr anchor="b">
            <a:normAutofit/>
          </a:bodyPr>
          <a:lstStyle>
            <a:lvl1pPr algn="ctr">
              <a:defRPr sz="4400">
                <a:effectLst>
                  <a:outerShdw dist="38100" dir="5400000" algn="tl">
                    <a:schemeClr val="bg1">
                      <a:alpha val="40000"/>
                    </a:schemeClr>
                  </a:outerShdw>
                </a:effectLst>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522514" y="5029368"/>
            <a:ext cx="7467600" cy="61737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2" name="任意多边形 11"/>
          <p:cNvSpPr/>
          <p:nvPr/>
        </p:nvSpPr>
        <p:spPr>
          <a:xfrm>
            <a:off x="3668712" y="2518569"/>
            <a:ext cx="4900613" cy="1801812"/>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anchor="ctr">
            <a:normAutofit/>
          </a:bodyPr>
          <a:lstStyle/>
          <a:p>
            <a:pPr algn="ctr" eaLnBrk="1" hangingPunct="1">
              <a:spcBef>
                <a:spcPts val="0"/>
              </a:spcBef>
              <a:spcAft>
                <a:spcPts val="0"/>
              </a:spcAft>
              <a:defRPr/>
            </a:pPr>
            <a:endParaRPr lang="zh-CN" altLang="en-US" kern="0">
              <a:solidFill>
                <a:prstClr val="white"/>
              </a:solidFill>
              <a:latin typeface="+mn-lt"/>
              <a:ea typeface="+mn-ea"/>
            </a:endParaRPr>
          </a:p>
        </p:txBody>
      </p:sp>
      <p:cxnSp>
        <p:nvCxnSpPr>
          <p:cNvPr id="13" name="直接连接符 12"/>
          <p:cNvCxnSpPr/>
          <p:nvPr/>
        </p:nvCxnSpPr>
        <p:spPr>
          <a:xfrm flipH="1">
            <a:off x="3165475" y="2153444"/>
            <a:ext cx="2103437" cy="1517650"/>
          </a:xfrm>
          <a:prstGeom prst="line">
            <a:avLst/>
          </a:prstGeom>
          <a:noFill/>
          <a:ln w="12700" cap="flat" cmpd="sng" algn="ctr">
            <a:solidFill>
              <a:schemeClr val="accent1">
                <a:lumMod val="75000"/>
              </a:schemeClr>
            </a:solidFill>
            <a:prstDash val="solid"/>
            <a:miter lim="800000"/>
          </a:ln>
          <a:effectLst/>
        </p:spPr>
      </p:cxnSp>
      <p:cxnSp>
        <p:nvCxnSpPr>
          <p:cNvPr id="14" name="直接连接符 13"/>
          <p:cNvCxnSpPr/>
          <p:nvPr/>
        </p:nvCxnSpPr>
        <p:spPr>
          <a:xfrm flipH="1">
            <a:off x="6923087" y="3186906"/>
            <a:ext cx="2103438" cy="1517650"/>
          </a:xfrm>
          <a:prstGeom prst="line">
            <a:avLst/>
          </a:prstGeom>
          <a:noFill/>
          <a:ln w="12700" cap="flat" cmpd="sng" algn="ctr">
            <a:solidFill>
              <a:schemeClr val="accent1">
                <a:lumMod val="75000"/>
              </a:schemeClr>
            </a:solidFill>
            <a:prstDash val="solid"/>
            <a:miter lim="800000"/>
          </a:ln>
          <a:effectLst/>
        </p:spPr>
      </p:cxnSp>
      <p:sp>
        <p:nvSpPr>
          <p:cNvPr id="2" name="KSO_ST1"/>
          <p:cNvSpPr>
            <a:spLocks noGrp="1"/>
          </p:cNvSpPr>
          <p:nvPr>
            <p:ph type="title" hasCustomPrompt="1"/>
          </p:nvPr>
        </p:nvSpPr>
        <p:spPr>
          <a:xfrm>
            <a:off x="3890229" y="3215182"/>
            <a:ext cx="4293651" cy="936000"/>
          </a:xfrm>
        </p:spPr>
        <p:txBody>
          <a:bodyPr anchor="t" anchorCtr="0">
            <a:normAutofit/>
          </a:bodyPr>
          <a:lstStyle>
            <a:lvl1pPr algn="l">
              <a:defRPr sz="1800" b="0">
                <a:solidFill>
                  <a:schemeClr val="bg1"/>
                </a:solidFill>
                <a:effectLst/>
              </a:defRPr>
            </a:lvl1pPr>
          </a:lstStyle>
          <a:p>
            <a:r>
              <a:rPr lang="zh-CN" altLang="en-US" dirty="0"/>
              <a:t>此处添加您的标题</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5.png"/><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1" Type="http://schemas.openxmlformats.org/officeDocument/2006/relationships/theme" Target="../theme/theme2.xml"/><Relationship Id="rId10" Type="http://schemas.openxmlformats.org/officeDocument/2006/relationships/tags" Target="../tags/tag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0F13A-EB0D-49E7-B318-A10838E7636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D426E-C245-49DE-9751-9111B83A352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9"/>
            </p:custDataLst>
          </p:nvPr>
        </p:nvSpPr>
        <p:spPr>
          <a:xfrm>
            <a:off x="838200" y="365125"/>
            <a:ext cx="10515600" cy="919389"/>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10"/>
            </p:custDataLst>
          </p:nvPr>
        </p:nvSpPr>
        <p:spPr>
          <a:xfrm>
            <a:off x="838200" y="1436914"/>
            <a:ext cx="10515600" cy="4740049"/>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l" defTabSz="914400" rtl="0" eaLnBrk="1" latinLnBrk="0" hangingPunct="1">
        <a:lnSpc>
          <a:spcPct val="90000"/>
        </a:lnSpc>
        <a:spcBef>
          <a:spcPct val="0"/>
        </a:spcBef>
        <a:buNone/>
        <a:defRPr sz="3200" b="1" kern="1200">
          <a:solidFill>
            <a:schemeClr val="accent3">
              <a:lumMod val="75000"/>
            </a:schemeClr>
          </a:solidFill>
          <a:latin typeface="黑体" panose="02010609060101010101" pitchFamily="49" charset="-122"/>
          <a:ea typeface="黑体" panose="02010609060101010101" pitchFamily="49" charset="-122"/>
          <a:cs typeface="+mj-cs"/>
        </a:defRPr>
      </a:lvl1pPr>
    </p:titleStyle>
    <p:bodyStyle>
      <a:lvl1pPr marL="228600" indent="-228600" algn="just" defTabSz="914400" rtl="0" eaLnBrk="1" latinLnBrk="0" hangingPunct="1">
        <a:lnSpc>
          <a:spcPct val="90000"/>
        </a:lnSpc>
        <a:spcBef>
          <a:spcPts val="1000"/>
        </a:spcBef>
        <a:buClr>
          <a:schemeClr val="accent1"/>
        </a:buClr>
        <a:buSzPct val="70000"/>
        <a:buFont typeface="Wingdings" panose="05000000000000000000" pitchFamily="2" charset="2"/>
        <a:buChar char="l"/>
        <a:defRPr sz="2400" kern="1200">
          <a:solidFill>
            <a:schemeClr val="tx1"/>
          </a:solidFill>
          <a:latin typeface="黑体" panose="02010609060101010101" pitchFamily="49" charset="-122"/>
          <a:ea typeface="黑体" panose="02010609060101010101" pitchFamily="49" charset="-122"/>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media" Target="../media/media1.m4a"/><Relationship Id="rId3" Type="http://schemas.openxmlformats.org/officeDocument/2006/relationships/audio" Target="../media/media1.m4a"/><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10.m4a"/><Relationship Id="rId3" Type="http://schemas.openxmlformats.org/officeDocument/2006/relationships/audio" Target="../media/media10.m4a"/><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media" Target="../media/media11.m4a"/><Relationship Id="rId4" Type="http://schemas.openxmlformats.org/officeDocument/2006/relationships/audio" Target="../media/media11.m4a"/><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12.m4a"/><Relationship Id="rId3" Type="http://schemas.openxmlformats.org/officeDocument/2006/relationships/audio" Target="../media/media12.m4a"/><Relationship Id="rId2" Type="http://schemas.openxmlformats.org/officeDocument/2006/relationships/image" Target="../media/image24.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13.m4a"/><Relationship Id="rId3" Type="http://schemas.openxmlformats.org/officeDocument/2006/relationships/audio" Target="../media/media13.m4a"/><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14.m4a"/><Relationship Id="rId2" Type="http://schemas.openxmlformats.org/officeDocument/2006/relationships/audio" Target="../media/media14.m4a"/><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15.m4a"/><Relationship Id="rId2" Type="http://schemas.openxmlformats.org/officeDocument/2006/relationships/audio" Target="../media/media15.m4a"/><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16.m4a"/><Relationship Id="rId2" Type="http://schemas.openxmlformats.org/officeDocument/2006/relationships/audio" Target="../media/media16.m4a"/><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17.m4a"/><Relationship Id="rId3" Type="http://schemas.openxmlformats.org/officeDocument/2006/relationships/audio" Target="../media/media17.m4a"/><Relationship Id="rId2" Type="http://schemas.openxmlformats.org/officeDocument/2006/relationships/image" Target="../media/image30.pn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18.m4a"/><Relationship Id="rId3" Type="http://schemas.openxmlformats.org/officeDocument/2006/relationships/audio" Target="../media/media18.m4a"/><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19.m4a"/><Relationship Id="rId2" Type="http://schemas.openxmlformats.org/officeDocument/2006/relationships/audio" Target="../media/media19.m4a"/><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20.m4a"/><Relationship Id="rId3" Type="http://schemas.openxmlformats.org/officeDocument/2006/relationships/audio" Target="../media/media20.m4a"/><Relationship Id="rId2" Type="http://schemas.openxmlformats.org/officeDocument/2006/relationships/image" Target="../media/image3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21.m4a"/><Relationship Id="rId2" Type="http://schemas.openxmlformats.org/officeDocument/2006/relationships/audio" Target="../media/media21.m4a"/><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1.xml"/><Relationship Id="rId7" Type="http://schemas.openxmlformats.org/officeDocument/2006/relationships/tags" Target="../tags/tag4.xml"/><Relationship Id="rId6" Type="http://schemas.openxmlformats.org/officeDocument/2006/relationships/image" Target="../media/image8.png"/><Relationship Id="rId5" Type="http://schemas.microsoft.com/office/2007/relationships/media" Target="../media/media22.m4a"/><Relationship Id="rId4" Type="http://schemas.openxmlformats.org/officeDocument/2006/relationships/audio" Target="../media/media22.m4a"/><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4.m4a"/><Relationship Id="rId3" Type="http://schemas.openxmlformats.org/officeDocument/2006/relationships/audio" Target="../media/media4.m4a"/><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5.m4a"/><Relationship Id="rId3" Type="http://schemas.openxmlformats.org/officeDocument/2006/relationships/audio" Target="../media/media5.m4a"/><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hyperlink" Target="https://sqb-autoupdate.shouqianba.com/coco/setup.zip" TargetMode="Externa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media" Target="../media/media7.m4a"/><Relationship Id="rId3" Type="http://schemas.openxmlformats.org/officeDocument/2006/relationships/audio" Target="../media/media7.m4a"/><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8.png"/><Relationship Id="rId3" Type="http://schemas.microsoft.com/office/2007/relationships/media" Target="../media/media9.m4a"/><Relationship Id="rId2" Type="http://schemas.openxmlformats.org/officeDocument/2006/relationships/audio" Target="../media/media9.m4a"/><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4" name="副标题 3"/>
          <p:cNvSpPr>
            <a:spLocks noGrp="1"/>
          </p:cNvSpPr>
          <p:nvPr>
            <p:ph type="subTitle" idx="1"/>
          </p:nvPr>
        </p:nvSpPr>
        <p:spPr/>
        <p:txBody>
          <a:bodyPr/>
          <a:lstStyle/>
          <a:p>
            <a:endParaRPr lang="zh-CN" altLang="en-US"/>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28770" b="8231"/>
          <a:stretch>
            <a:fillRect/>
          </a:stretch>
        </p:blipFill>
        <p:spPr>
          <a:xfrm>
            <a:off x="0" y="68580"/>
            <a:ext cx="12192000" cy="6721642"/>
          </a:xfrm>
          <a:prstGeom prst="rect">
            <a:avLst/>
          </a:prstGeom>
        </p:spPr>
      </p:pic>
      <p:sp>
        <p:nvSpPr>
          <p:cNvPr id="5" name="矩形 4"/>
          <p:cNvSpPr/>
          <p:nvPr/>
        </p:nvSpPr>
        <p:spPr>
          <a:xfrm>
            <a:off x="2593340" y="1030605"/>
            <a:ext cx="3827145" cy="826135"/>
          </a:xfrm>
          <a:prstGeom prst="rect">
            <a:avLst/>
          </a:prstGeom>
          <a:solidFill>
            <a:srgbClr val="00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030605"/>
            <a:ext cx="2593340" cy="1184910"/>
          </a:xfrm>
          <a:prstGeom prst="rect">
            <a:avLst/>
          </a:prstGeom>
          <a:solidFill>
            <a:srgbClr val="FF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675" y="1280795"/>
            <a:ext cx="2205799" cy="684005"/>
          </a:xfrm>
          <a:prstGeom prst="rect">
            <a:avLst/>
          </a:prstGeom>
        </p:spPr>
      </p:pic>
      <p:sp>
        <p:nvSpPr>
          <p:cNvPr id="8" name="矩形 7"/>
          <p:cNvSpPr/>
          <p:nvPr/>
        </p:nvSpPr>
        <p:spPr>
          <a:xfrm>
            <a:off x="2593340" y="1847215"/>
            <a:ext cx="3827780" cy="338455"/>
          </a:xfrm>
          <a:prstGeom prst="rect">
            <a:avLst/>
          </a:prstGeom>
          <a:solidFill>
            <a:schemeClr val="bg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99502" y="1182091"/>
            <a:ext cx="2433955" cy="953135"/>
          </a:xfrm>
          <a:prstGeom prst="rect">
            <a:avLst/>
          </a:prstGeom>
        </p:spPr>
        <p:txBody>
          <a:bodyPr wrap="none">
            <a:spAutoFit/>
          </a:bodyPr>
          <a:lstStyle/>
          <a:p>
            <a:r>
              <a:rPr lang="zh-CN" sz="2800" b="1" dirty="0">
                <a:solidFill>
                  <a:srgbClr val="FFDB3F"/>
                </a:solidFill>
                <a:latin typeface="微软雅黑" panose="020B0503020204020204" pitchFamily="34" charset="-122"/>
                <a:ea typeface="微软雅黑" panose="020B0503020204020204" pitchFamily="34" charset="-122"/>
              </a:rPr>
              <a:t>自研版</a:t>
            </a:r>
            <a:r>
              <a:rPr lang="en-US" altLang="zh-CN" sz="2800" b="1" dirty="0">
                <a:solidFill>
                  <a:srgbClr val="FFDB3F"/>
                </a:solidFill>
                <a:latin typeface="微软雅黑" panose="020B0503020204020204" pitchFamily="34" charset="-122"/>
                <a:ea typeface="微软雅黑" panose="020B0503020204020204" pitchFamily="34" charset="-122"/>
              </a:rPr>
              <a:t>PC</a:t>
            </a:r>
            <a:r>
              <a:rPr lang="zh-CN" altLang="en-US" sz="2800" b="1" dirty="0">
                <a:solidFill>
                  <a:srgbClr val="FFDB3F"/>
                </a:solidFill>
                <a:latin typeface="微软雅黑" panose="020B0503020204020204" pitchFamily="34" charset="-122"/>
                <a:ea typeface="微软雅黑" panose="020B0503020204020204" pitchFamily="34" charset="-122"/>
              </a:rPr>
              <a:t>插件</a:t>
            </a:r>
            <a:endParaRPr lang="en-US" altLang="zh-CN" sz="2800" b="1" dirty="0">
              <a:solidFill>
                <a:srgbClr val="FFDB3F"/>
              </a:solidFill>
              <a:latin typeface="微软雅黑" panose="020B0503020204020204" pitchFamily="34" charset="-122"/>
              <a:ea typeface="微软雅黑" panose="020B0503020204020204" pitchFamily="34" charset="-122"/>
            </a:endParaRPr>
          </a:p>
          <a:p>
            <a:endParaRPr lang="zh-CN" sz="2800" b="1" dirty="0">
              <a:solidFill>
                <a:srgbClr val="FFDB3F"/>
              </a:solidFill>
              <a:latin typeface="微软雅黑" panose="020B0503020204020204" pitchFamily="34" charset="-122"/>
              <a:ea typeface="微软雅黑" panose="020B0503020204020204" pitchFamily="34" charset="-122"/>
            </a:endParaRPr>
          </a:p>
        </p:txBody>
      </p:sp>
      <p:sp>
        <p:nvSpPr>
          <p:cNvPr id="10" name="矩形 9"/>
          <p:cNvSpPr/>
          <p:nvPr/>
        </p:nvSpPr>
        <p:spPr>
          <a:xfrm>
            <a:off x="2699502" y="1832471"/>
            <a:ext cx="2701381"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rPr>
              <a:t> BY </a:t>
            </a:r>
            <a:r>
              <a:rPr lang="zh-CN" altLang="en-US" b="1" dirty="0">
                <a:latin typeface="微软雅黑" panose="020B0503020204020204" pitchFamily="34" charset="-122"/>
                <a:ea typeface="微软雅黑" panose="020B0503020204020204" pitchFamily="34" charset="-122"/>
              </a:rPr>
              <a:t>李宁  </a:t>
            </a:r>
            <a:r>
              <a:rPr lang="en-US" altLang="zh-CN" b="1" dirty="0">
                <a:latin typeface="微软雅黑" panose="020B0503020204020204" pitchFamily="34" charset="-122"/>
                <a:ea typeface="微软雅黑" panose="020B0503020204020204" pitchFamily="34" charset="-122"/>
              </a:rPr>
              <a:t>2019.10.22</a:t>
            </a:r>
            <a:r>
              <a:rPr lang="zh-CN" altLang="en-US" b="1" dirty="0">
                <a:latin typeface="微软雅黑" panose="020B0503020204020204" pitchFamily="34" charset="-122"/>
                <a:ea typeface="微软雅黑" panose="020B0503020204020204" pitchFamily="34" charset="-122"/>
              </a:rPr>
              <a:t>   </a:t>
            </a:r>
            <a:endParaRPr lang="en-US" altLang="zh-CN" b="1" dirty="0">
              <a:latin typeface="微软雅黑" panose="020B0503020204020204" pitchFamily="34" charset="-122"/>
              <a:ea typeface="微软雅黑" panose="020B0503020204020204" pitchFamily="34" charset="-122"/>
            </a:endParaRPr>
          </a:p>
        </p:txBody>
      </p:sp>
      <p:pic>
        <p:nvPicPr>
          <p:cNvPr id="11" name="音频 1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11"/>
    </mc:Choice>
    <mc:Fallback>
      <p:transition spd="slow" advTm="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solidFill>
                  <a:srgbClr val="000000"/>
                </a:solidFill>
                <a:sym typeface="+mn-ea"/>
              </a:rPr>
              <a:t>自研版插件使用流程</a:t>
            </a:r>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1747" y="1885870"/>
            <a:ext cx="4740905" cy="4483351"/>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504" y="1537018"/>
            <a:ext cx="3620326" cy="5181057"/>
          </a:xfrm>
          <a:prstGeom prst="rect">
            <a:avLst/>
          </a:prstGeom>
        </p:spPr>
      </p:pic>
      <p:sp>
        <p:nvSpPr>
          <p:cNvPr id="9" name="矩形 8"/>
          <p:cNvSpPr/>
          <p:nvPr/>
        </p:nvSpPr>
        <p:spPr>
          <a:xfrm>
            <a:off x="760662" y="1065113"/>
            <a:ext cx="7411453" cy="368300"/>
          </a:xfrm>
          <a:prstGeom prst="rect">
            <a:avLst/>
          </a:prstGeom>
        </p:spPr>
        <p:txBody>
          <a:bodyPr wrap="square">
            <a:spAutoFit/>
          </a:bodyPr>
          <a:lstStyle/>
          <a:p>
            <a:r>
              <a:rPr lang="zh-CN" altLang="en-US" dirty="0">
                <a:solidFill>
                  <a:srgbClr val="172B4D"/>
                </a:solidFill>
                <a:latin typeface="-apple-system" charset="0"/>
              </a:rPr>
              <a:t>收款方式：支持微信，支付宝，云闪付，翼支付，礼品卡等支付方式。</a:t>
            </a:r>
            <a:endParaRPr lang="zh-CN" altLang="en-US" dirty="0"/>
          </a:p>
        </p:txBody>
      </p:sp>
      <p:pic>
        <p:nvPicPr>
          <p:cNvPr id="11" name="音频 1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50"/>
    </mc:Choice>
    <mc:Fallback>
      <p:transition spd="slow" advTm="1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solidFill>
                  <a:srgbClr val="000000"/>
                </a:solidFill>
                <a:sym typeface="+mn-ea"/>
              </a:rPr>
              <a:t>自研版插件使用流程</a:t>
            </a:r>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27110" y="2867025"/>
            <a:ext cx="3487420" cy="3167380"/>
          </a:xfrm>
          <a:prstGeom prst="rect">
            <a:avLst/>
          </a:prstGeom>
        </p:spPr>
      </p:pic>
      <p:sp>
        <p:nvSpPr>
          <p:cNvPr id="9" name="矩形 8"/>
          <p:cNvSpPr/>
          <p:nvPr/>
        </p:nvSpPr>
        <p:spPr>
          <a:xfrm>
            <a:off x="9424670" y="4297680"/>
            <a:ext cx="2373630" cy="306705"/>
          </a:xfrm>
          <a:prstGeom prst="rect">
            <a:avLst/>
          </a:prstGeom>
          <a:solidFill>
            <a:schemeClr val="bg1"/>
          </a:solidFill>
          <a:ln>
            <a:solidFill>
              <a:schemeClr val="accent1"/>
            </a:solidFill>
          </a:ln>
        </p:spPr>
        <p:txBody>
          <a:bodyPr wrap="square">
            <a:spAutoFit/>
          </a:bodyPr>
          <a:lstStyle/>
          <a:p>
            <a:r>
              <a:rPr lang="en-US" altLang="zh-CN" sz="1400" dirty="0">
                <a:solidFill>
                  <a:srgbClr val="172B4D"/>
                </a:solidFill>
                <a:latin typeface="-apple-system" charset="0"/>
              </a:rPr>
              <a:t>7895000011112222</a:t>
            </a:r>
            <a:endParaRPr lang="zh-CN" altLang="en-US" sz="1400" dirty="0"/>
          </a:p>
        </p:txBody>
      </p:sp>
      <p:sp>
        <p:nvSpPr>
          <p:cNvPr id="10" name="矩形 9"/>
          <p:cNvSpPr/>
          <p:nvPr/>
        </p:nvSpPr>
        <p:spPr>
          <a:xfrm>
            <a:off x="403926" y="1685421"/>
            <a:ext cx="10949874" cy="922020"/>
          </a:xfrm>
          <a:prstGeom prst="rect">
            <a:avLst/>
          </a:prstGeom>
        </p:spPr>
        <p:txBody>
          <a:bodyPr wrap="square">
            <a:spAutoFit/>
          </a:bodyPr>
          <a:lstStyle/>
          <a:p>
            <a:r>
              <a:rPr lang="en-US" altLang="zh-CN" dirty="0">
                <a:solidFill>
                  <a:srgbClr val="172B4D"/>
                </a:solidFill>
                <a:latin typeface="-apple-system" charset="0"/>
              </a:rPr>
              <a:t>1.</a:t>
            </a:r>
            <a:r>
              <a:rPr lang="zh-CN" altLang="en-US" dirty="0">
                <a:solidFill>
                  <a:srgbClr val="172B4D"/>
                </a:solidFill>
                <a:latin typeface="-apple-system" charset="0"/>
              </a:rPr>
              <a:t>在设置页面</a:t>
            </a:r>
            <a:r>
              <a:rPr lang="en-US" altLang="zh-CN" dirty="0">
                <a:solidFill>
                  <a:srgbClr val="172B4D"/>
                </a:solidFill>
                <a:latin typeface="-apple-system" charset="0"/>
              </a:rPr>
              <a:t>-</a:t>
            </a:r>
            <a:r>
              <a:rPr lang="zh-CN" altLang="en-US" dirty="0">
                <a:solidFill>
                  <a:srgbClr val="172B4D"/>
                </a:solidFill>
                <a:latin typeface="-apple-system" charset="0"/>
              </a:rPr>
              <a:t>退款设置</a:t>
            </a:r>
            <a:r>
              <a:rPr lang="en-US" altLang="zh-CN" dirty="0">
                <a:solidFill>
                  <a:srgbClr val="172B4D"/>
                </a:solidFill>
                <a:latin typeface="-apple-system" charset="0"/>
              </a:rPr>
              <a:t>-</a:t>
            </a:r>
            <a:r>
              <a:rPr lang="zh-CN" altLang="en-US" dirty="0">
                <a:solidFill>
                  <a:srgbClr val="172B4D"/>
                </a:solidFill>
                <a:latin typeface="-apple-system" charset="0"/>
              </a:rPr>
              <a:t>可以设置和更改商户</a:t>
            </a:r>
            <a:r>
              <a:rPr lang="en-US" altLang="zh-CN" dirty="0">
                <a:solidFill>
                  <a:srgbClr val="172B4D"/>
                </a:solidFill>
                <a:latin typeface="-apple-system" charset="0"/>
              </a:rPr>
              <a:t>PC</a:t>
            </a:r>
            <a:r>
              <a:rPr lang="zh-CN" altLang="en-US" dirty="0">
                <a:solidFill>
                  <a:srgbClr val="172B4D"/>
                </a:solidFill>
                <a:latin typeface="-apple-system" charset="0"/>
              </a:rPr>
              <a:t>退款密码</a:t>
            </a:r>
            <a:endParaRPr lang="en-US" altLang="zh-CN" dirty="0">
              <a:solidFill>
                <a:srgbClr val="172B4D"/>
              </a:solidFill>
              <a:latin typeface="-apple-system" charset="0"/>
            </a:endParaRPr>
          </a:p>
          <a:p>
            <a:r>
              <a:rPr lang="en-US" altLang="zh-CN" dirty="0">
                <a:solidFill>
                  <a:srgbClr val="172B4D"/>
                </a:solidFill>
                <a:latin typeface="-apple-system" charset="0"/>
              </a:rPr>
              <a:t>2.</a:t>
            </a:r>
            <a:r>
              <a:rPr lang="zh-CN" altLang="en-US" dirty="0">
                <a:solidFill>
                  <a:srgbClr val="172B4D"/>
                </a:solidFill>
                <a:latin typeface="-apple-system" charset="0"/>
              </a:rPr>
              <a:t>退款路径：悬浮窗下拉菜单，点击退款菜单。交易明细订单详情页退款。</a:t>
            </a:r>
            <a:endParaRPr lang="en-US" altLang="zh-CN" dirty="0">
              <a:solidFill>
                <a:srgbClr val="172B4D"/>
              </a:solidFill>
              <a:latin typeface="-apple-system" charset="0"/>
            </a:endParaRPr>
          </a:p>
          <a:p>
            <a:r>
              <a:rPr lang="en-US" altLang="zh-CN" dirty="0">
                <a:solidFill>
                  <a:srgbClr val="172B4D"/>
                </a:solidFill>
                <a:latin typeface="-apple-system" charset="0"/>
              </a:rPr>
              <a:t>3.</a:t>
            </a:r>
            <a:r>
              <a:rPr lang="zh-CN" altLang="en-US" dirty="0">
                <a:solidFill>
                  <a:srgbClr val="172B4D"/>
                </a:solidFill>
                <a:latin typeface="-apple-system" charset="0"/>
              </a:rPr>
              <a:t>扫描</a:t>
            </a:r>
            <a:r>
              <a:rPr lang="en-US" altLang="zh-CN" dirty="0">
                <a:solidFill>
                  <a:srgbClr val="172B4D"/>
                </a:solidFill>
                <a:latin typeface="-apple-system" charset="0"/>
              </a:rPr>
              <a:t>/</a:t>
            </a:r>
            <a:r>
              <a:rPr lang="zh-CN" altLang="en-US" dirty="0">
                <a:solidFill>
                  <a:srgbClr val="172B4D"/>
                </a:solidFill>
                <a:latin typeface="-apple-system" charset="0"/>
              </a:rPr>
              <a:t>输入</a:t>
            </a:r>
            <a:r>
              <a:rPr lang="en-US" altLang="zh-CN" dirty="0">
                <a:solidFill>
                  <a:srgbClr val="172B4D"/>
                </a:solidFill>
                <a:latin typeface="-apple-system" charset="0"/>
              </a:rPr>
              <a:t>7895</a:t>
            </a:r>
            <a:r>
              <a:rPr lang="zh-CN" altLang="en-US" dirty="0">
                <a:solidFill>
                  <a:srgbClr val="172B4D"/>
                </a:solidFill>
                <a:latin typeface="-apple-system" charset="0"/>
              </a:rPr>
              <a:t>开头的订单号，发起退款。</a:t>
            </a:r>
            <a:endParaRPr lang="zh-CN" altLang="en-US" dirty="0">
              <a:solidFill>
                <a:srgbClr val="172B4D"/>
              </a:solidFill>
              <a:latin typeface="-apple-system"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9940" y="2887345"/>
            <a:ext cx="3897630" cy="3288665"/>
          </a:xfrm>
          <a:prstGeom prst="rect">
            <a:avLst/>
          </a:prstGeom>
          <a:ln>
            <a:solidFill>
              <a:srgbClr val="FF0000"/>
            </a:solidFill>
          </a:ln>
        </p:spPr>
      </p:pic>
      <p:sp>
        <p:nvSpPr>
          <p:cNvPr id="12" name="标题 1"/>
          <p:cNvSpPr>
            <a:spLocks noGrp="1"/>
          </p:cNvSpPr>
          <p:nvPr/>
        </p:nvSpPr>
        <p:spPr>
          <a:xfrm>
            <a:off x="450215" y="1104900"/>
            <a:ext cx="10515600" cy="494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t>退款操作流程</a:t>
            </a:r>
            <a:endParaRPr lang="zh-CN" altLang="en-US" sz="2400" b="1" dirty="0"/>
          </a:p>
        </p:txBody>
      </p:sp>
      <p:pic>
        <p:nvPicPr>
          <p:cNvPr id="13" name="图片 12"/>
          <p:cNvPicPr>
            <a:picLocks noChangeAspect="1"/>
          </p:cNvPicPr>
          <p:nvPr/>
        </p:nvPicPr>
        <p:blipFill>
          <a:blip r:embed="rId3"/>
          <a:stretch>
            <a:fillRect/>
          </a:stretch>
        </p:blipFill>
        <p:spPr>
          <a:xfrm>
            <a:off x="254000" y="2887345"/>
            <a:ext cx="4211320" cy="3288030"/>
          </a:xfrm>
          <a:prstGeom prst="rect">
            <a:avLst/>
          </a:prstGeom>
          <a:ln>
            <a:solidFill>
              <a:srgbClr val="FF0000"/>
            </a:solidFill>
          </a:ln>
        </p:spPr>
      </p:pic>
      <p:sp>
        <p:nvSpPr>
          <p:cNvPr id="14" name="矩形 13"/>
          <p:cNvSpPr/>
          <p:nvPr/>
        </p:nvSpPr>
        <p:spPr>
          <a:xfrm>
            <a:off x="1947545" y="3609975"/>
            <a:ext cx="445770" cy="57277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4" name="音频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87"/>
    </mc:Choice>
    <mc:Fallback>
      <p:transition spd="slow" advTm="3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solidFill>
                  <a:srgbClr val="000000"/>
                </a:solidFill>
                <a:sym typeface="+mn-ea"/>
              </a:rPr>
              <a:t>自研版插件使用流程</a:t>
            </a:r>
            <a:endParaRPr lang="zh-CN" altLang="en-US" dirty="0"/>
          </a:p>
        </p:txBody>
      </p:sp>
      <p:grpSp>
        <p:nvGrpSpPr>
          <p:cNvPr id="15" name="组合 14"/>
          <p:cNvGrpSpPr/>
          <p:nvPr/>
        </p:nvGrpSpPr>
        <p:grpSpPr>
          <a:xfrm>
            <a:off x="184150" y="1351280"/>
            <a:ext cx="10867390" cy="5664200"/>
            <a:chOff x="290" y="1288"/>
            <a:chExt cx="17114" cy="892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9" y="1335"/>
              <a:ext cx="7369" cy="5523"/>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 y="1288"/>
              <a:ext cx="7463" cy="5570"/>
            </a:xfrm>
            <a:prstGeom prst="rect">
              <a:avLst/>
            </a:prstGeom>
          </p:spPr>
        </p:pic>
        <p:sp>
          <p:nvSpPr>
            <p:cNvPr id="5" name="矩形 4"/>
            <p:cNvSpPr/>
            <p:nvPr/>
          </p:nvSpPr>
          <p:spPr>
            <a:xfrm>
              <a:off x="290" y="6924"/>
              <a:ext cx="9194" cy="3284"/>
            </a:xfrm>
            <a:prstGeom prst="rect">
              <a:avLst/>
            </a:prstGeom>
          </p:spPr>
          <p:txBody>
            <a:bodyPr wrap="square">
              <a:spAutoFit/>
            </a:bodyPr>
            <a:lstStyle/>
            <a:p>
              <a:pPr>
                <a:lnSpc>
                  <a:spcPct val="150000"/>
                </a:lnSpc>
                <a:buFont typeface="+mj-lt"/>
                <a:buAutoNum type="arabicPeriod"/>
              </a:pPr>
              <a:r>
                <a:rPr lang="zh-CN" altLang="en-US" dirty="0">
                  <a:solidFill>
                    <a:srgbClr val="172B4D"/>
                  </a:solidFill>
                  <a:latin typeface="-apple-system" charset="0"/>
                </a:rPr>
                <a:t>默认展示当日的</a:t>
              </a:r>
              <a:r>
                <a:rPr lang="en-US" altLang="zh-CN" dirty="0">
                  <a:solidFill>
                    <a:srgbClr val="172B4D"/>
                  </a:solidFill>
                  <a:latin typeface="-apple-system" charset="0"/>
                </a:rPr>
                <a:t>00:00:00—23:35:59</a:t>
              </a:r>
              <a:r>
                <a:rPr lang="zh-CN" altLang="en-US" dirty="0">
                  <a:solidFill>
                    <a:srgbClr val="172B4D"/>
                  </a:solidFill>
                  <a:latin typeface="-apple-system" charset="0"/>
                </a:rPr>
                <a:t>；</a:t>
              </a:r>
              <a:endParaRPr lang="zh-CN" altLang="en-US" dirty="0">
                <a:solidFill>
                  <a:srgbClr val="172B4D"/>
                </a:solidFill>
                <a:latin typeface="-apple-system" charset="0"/>
              </a:endParaRPr>
            </a:p>
            <a:p>
              <a:pPr>
                <a:lnSpc>
                  <a:spcPct val="150000"/>
                </a:lnSpc>
                <a:buFont typeface="+mj-lt"/>
                <a:buAutoNum type="arabicPeriod"/>
              </a:pPr>
              <a:r>
                <a:rPr lang="zh-CN" altLang="en-US" dirty="0">
                  <a:solidFill>
                    <a:srgbClr val="172B4D"/>
                  </a:solidFill>
                  <a:latin typeface="-apple-system" charset="0"/>
                </a:rPr>
                <a:t>账本保存</a:t>
              </a:r>
              <a:r>
                <a:rPr lang="en-US" altLang="zh-CN" dirty="0">
                  <a:solidFill>
                    <a:srgbClr val="172B4D"/>
                  </a:solidFill>
                  <a:latin typeface="-apple-system" charset="0"/>
                </a:rPr>
                <a:t>6</a:t>
              </a:r>
              <a:r>
                <a:rPr lang="zh-CN" altLang="en-US" dirty="0">
                  <a:solidFill>
                    <a:srgbClr val="172B4D"/>
                  </a:solidFill>
                  <a:latin typeface="-apple-system" charset="0"/>
                </a:rPr>
                <a:t>个月以内，单次查询时间跨度为</a:t>
              </a:r>
              <a:r>
                <a:rPr lang="en-US" dirty="0">
                  <a:solidFill>
                    <a:srgbClr val="172B4D"/>
                  </a:solidFill>
                  <a:latin typeface="-apple-system" charset="0"/>
                </a:rPr>
                <a:t>30</a:t>
              </a:r>
              <a:r>
                <a:rPr lang="zh-CN" altLang="en-US" dirty="0">
                  <a:solidFill>
                    <a:srgbClr val="172B4D"/>
                  </a:solidFill>
                  <a:latin typeface="-apple-system" charset="0"/>
                </a:rPr>
                <a:t>天；</a:t>
              </a:r>
              <a:endParaRPr lang="zh-CN" altLang="en-US" dirty="0">
                <a:solidFill>
                  <a:srgbClr val="172B4D"/>
                </a:solidFill>
                <a:latin typeface="-apple-system" charset="0"/>
              </a:endParaRPr>
            </a:p>
            <a:p>
              <a:pPr>
                <a:lnSpc>
                  <a:spcPct val="150000"/>
                </a:lnSpc>
                <a:buFont typeface="+mj-lt"/>
                <a:buAutoNum type="arabicPeriod"/>
              </a:pPr>
              <a:r>
                <a:rPr lang="zh-CN" altLang="en-US" dirty="0">
                  <a:solidFill>
                    <a:srgbClr val="172B4D"/>
                  </a:solidFill>
                  <a:latin typeface="-apple-system" charset="0"/>
                </a:rPr>
                <a:t>选择时间和账本维度后，点击查询按钮发起查询；</a:t>
              </a:r>
              <a:endParaRPr lang="zh-CN" altLang="en-US" dirty="0">
                <a:solidFill>
                  <a:srgbClr val="172B4D"/>
                </a:solidFill>
                <a:latin typeface="-apple-system" charset="0"/>
              </a:endParaRPr>
            </a:p>
            <a:p>
              <a:pPr>
                <a:lnSpc>
                  <a:spcPct val="150000"/>
                </a:lnSpc>
                <a:buFont typeface="+mj-lt"/>
                <a:buAutoNum type="arabicPeriod"/>
              </a:pPr>
              <a:r>
                <a:rPr lang="zh-CN" altLang="en-US" dirty="0">
                  <a:solidFill>
                    <a:srgbClr val="172B4D"/>
                  </a:solidFill>
                  <a:latin typeface="-apple-system" charset="0"/>
                </a:rPr>
                <a:t>交易明细中可以复制订单号、发起退款、打印订单。</a:t>
              </a:r>
              <a:endParaRPr lang="zh-CN" altLang="en-US" dirty="0">
                <a:solidFill>
                  <a:srgbClr val="172B4D"/>
                </a:solidFill>
                <a:latin typeface="-apple-system" charset="0"/>
              </a:endParaRPr>
            </a:p>
            <a:p>
              <a:pPr indent="0">
                <a:lnSpc>
                  <a:spcPct val="120000"/>
                </a:lnSpc>
                <a:buFont typeface="+mj-lt"/>
                <a:buNone/>
              </a:pPr>
              <a:endParaRPr lang="zh-CN" altLang="en-US" b="0" i="0" dirty="0">
                <a:solidFill>
                  <a:srgbClr val="172B4D"/>
                </a:solidFill>
                <a:effectLst/>
                <a:latin typeface="-apple-system" charset="0"/>
              </a:endParaRPr>
            </a:p>
          </p:txBody>
        </p:sp>
        <p:sp>
          <p:nvSpPr>
            <p:cNvPr id="6" name="矩形 5"/>
            <p:cNvSpPr/>
            <p:nvPr/>
          </p:nvSpPr>
          <p:spPr>
            <a:xfrm>
              <a:off x="9330" y="7088"/>
              <a:ext cx="8074" cy="2236"/>
            </a:xfrm>
            <a:prstGeom prst="rect">
              <a:avLst/>
            </a:prstGeom>
          </p:spPr>
          <p:txBody>
            <a:bodyPr wrap="square">
              <a:spAutoFit/>
            </a:bodyPr>
            <a:lstStyle/>
            <a:p>
              <a:pPr>
                <a:lnSpc>
                  <a:spcPct val="120000"/>
                </a:lnSpc>
                <a:buFont typeface="+mj-lt"/>
                <a:buAutoNum type="arabicPeriod"/>
              </a:pPr>
              <a:r>
                <a:rPr lang="zh-CN" altLang="en-US" dirty="0">
                  <a:solidFill>
                    <a:srgbClr val="172B4D"/>
                  </a:solidFill>
                  <a:latin typeface="-apple-system" charset="0"/>
                </a:rPr>
                <a:t>交易汇总说明：不同支付方式的实收金额，交易金额，优惠金额，退款金额展示；</a:t>
              </a:r>
              <a:endParaRPr lang="zh-CN" altLang="en-US" dirty="0">
                <a:solidFill>
                  <a:srgbClr val="172B4D"/>
                </a:solidFill>
                <a:latin typeface="-apple-system" charset="0"/>
              </a:endParaRPr>
            </a:p>
            <a:p>
              <a:pPr>
                <a:lnSpc>
                  <a:spcPct val="120000"/>
                </a:lnSpc>
                <a:buFont typeface="+mj-lt"/>
                <a:buAutoNum type="arabicPeriod"/>
              </a:pPr>
              <a:r>
                <a:rPr lang="zh-CN" altLang="en-US" dirty="0">
                  <a:solidFill>
                    <a:srgbClr val="172B4D"/>
                  </a:solidFill>
                  <a:latin typeface="-apple-system" charset="0"/>
                </a:rPr>
                <a:t>打印：点击后可打印所选时间段的交易汇总情况；</a:t>
              </a:r>
              <a:endParaRPr lang="zh-CN" altLang="en-US" b="0" i="0" dirty="0">
                <a:solidFill>
                  <a:srgbClr val="172B4D"/>
                </a:solidFill>
                <a:effectLst/>
                <a:latin typeface="-apple-system" charset="0"/>
              </a:endParaRPr>
            </a:p>
          </p:txBody>
        </p:sp>
      </p:grpSp>
      <p:sp>
        <p:nvSpPr>
          <p:cNvPr id="16" name="文本框 15"/>
          <p:cNvSpPr txBox="1"/>
          <p:nvPr/>
        </p:nvSpPr>
        <p:spPr>
          <a:xfrm>
            <a:off x="1842135" y="1012825"/>
            <a:ext cx="1896110" cy="368300"/>
          </a:xfrm>
          <a:prstGeom prst="rect">
            <a:avLst/>
          </a:prstGeom>
          <a:noFill/>
        </p:spPr>
        <p:txBody>
          <a:bodyPr wrap="square" rtlCol="0">
            <a:spAutoFit/>
          </a:bodyPr>
          <a:lstStyle/>
          <a:p>
            <a:r>
              <a:rPr lang="zh-CN" altLang="en-US"/>
              <a:t>交易明细查询</a:t>
            </a:r>
            <a:endParaRPr lang="zh-CN" altLang="en-US"/>
          </a:p>
        </p:txBody>
      </p:sp>
      <p:sp>
        <p:nvSpPr>
          <p:cNvPr id="17" name="文本框 16"/>
          <p:cNvSpPr txBox="1"/>
          <p:nvPr/>
        </p:nvSpPr>
        <p:spPr>
          <a:xfrm>
            <a:off x="7539990" y="899795"/>
            <a:ext cx="1896110" cy="368300"/>
          </a:xfrm>
          <a:prstGeom prst="rect">
            <a:avLst/>
          </a:prstGeom>
          <a:noFill/>
        </p:spPr>
        <p:txBody>
          <a:bodyPr wrap="square" rtlCol="0">
            <a:spAutoFit/>
          </a:bodyPr>
          <a:lstStyle/>
          <a:p>
            <a:r>
              <a:rPr lang="zh-CN" altLang="en-US"/>
              <a:t>交易汇总查询</a:t>
            </a:r>
            <a:endParaRPr lang="zh-CN" altLang="en-US"/>
          </a:p>
        </p:txBody>
      </p:sp>
      <p:pic>
        <p:nvPicPr>
          <p:cNvPr id="8" name="音频 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565"/>
    </mc:Choice>
    <mc:Fallback>
      <p:transition spd="slow" advTm="4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82360" y="2165985"/>
            <a:ext cx="4754880" cy="3599815"/>
          </a:xfrm>
          <a:prstGeom prst="rect">
            <a:avLst/>
          </a:prstGeom>
        </p:spPr>
      </p:pic>
      <p:sp>
        <p:nvSpPr>
          <p:cNvPr id="3" name="标题 2"/>
          <p:cNvSpPr>
            <a:spLocks noGrp="1"/>
          </p:cNvSpPr>
          <p:nvPr>
            <p:ph type="title"/>
          </p:nvPr>
        </p:nvSpPr>
        <p:spPr/>
        <p:txBody>
          <a:bodyPr/>
          <a:lstStyle/>
          <a:p>
            <a:r>
              <a:rPr lang="zh-CN" altLang="en-US" dirty="0">
                <a:solidFill>
                  <a:srgbClr val="000000"/>
                </a:solidFill>
                <a:sym typeface="+mn-ea"/>
              </a:rPr>
              <a:t>自研版插件使用流程</a:t>
            </a:r>
            <a:endParaRPr lang="zh-CN" altLang="en-US" dirty="0"/>
          </a:p>
        </p:txBody>
      </p:sp>
      <p:sp>
        <p:nvSpPr>
          <p:cNvPr id="7" name="矩形 6"/>
          <p:cNvSpPr/>
          <p:nvPr/>
        </p:nvSpPr>
        <p:spPr>
          <a:xfrm>
            <a:off x="953135" y="1602095"/>
            <a:ext cx="4448458" cy="461665"/>
          </a:xfrm>
          <a:prstGeom prst="rect">
            <a:avLst/>
          </a:prstGeom>
        </p:spPr>
        <p:txBody>
          <a:bodyPr wrap="square">
            <a:spAutoFit/>
          </a:bodyPr>
          <a:lstStyle/>
          <a:p>
            <a:r>
              <a:rPr lang="en-US" altLang="zh-CN" sz="2400" dirty="0">
                <a:solidFill>
                  <a:srgbClr val="333333"/>
                </a:solidFill>
                <a:latin typeface="Helvetica Neue" charset="0"/>
              </a:rPr>
              <a:t>1.</a:t>
            </a:r>
            <a:r>
              <a:rPr lang="zh-CN" altLang="en-US" sz="2400" dirty="0">
                <a:solidFill>
                  <a:srgbClr val="333333"/>
                </a:solidFill>
                <a:latin typeface="Helvetica Neue" charset="0"/>
              </a:rPr>
              <a:t>支持收银员工号登陆。</a:t>
            </a:r>
            <a:endParaRPr lang="zh-CN" altLang="en-US" sz="2400" b="0" i="0" dirty="0">
              <a:solidFill>
                <a:srgbClr val="333333"/>
              </a:solidFill>
              <a:effectLst/>
              <a:latin typeface="Helvetica Neue"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05" y="2166248"/>
            <a:ext cx="4711181" cy="3600000"/>
          </a:xfrm>
          <a:prstGeom prst="rect">
            <a:avLst/>
          </a:prstGeom>
        </p:spPr>
      </p:pic>
      <p:sp>
        <p:nvSpPr>
          <p:cNvPr id="10" name="矩形 9"/>
          <p:cNvSpPr/>
          <p:nvPr/>
        </p:nvSpPr>
        <p:spPr>
          <a:xfrm>
            <a:off x="5930265" y="1603365"/>
            <a:ext cx="4448458" cy="460375"/>
          </a:xfrm>
          <a:prstGeom prst="rect">
            <a:avLst/>
          </a:prstGeom>
        </p:spPr>
        <p:txBody>
          <a:bodyPr wrap="square">
            <a:spAutoFit/>
          </a:bodyPr>
          <a:lstStyle/>
          <a:p>
            <a:r>
              <a:rPr lang="en-US" altLang="zh-CN" sz="2400" dirty="0">
                <a:solidFill>
                  <a:srgbClr val="333333"/>
                </a:solidFill>
                <a:latin typeface="Helvetica Neue" charset="0"/>
              </a:rPr>
              <a:t>2.</a:t>
            </a:r>
            <a:r>
              <a:rPr lang="zh-CN" altLang="en-US" sz="2400" dirty="0">
                <a:solidFill>
                  <a:srgbClr val="333333"/>
                </a:solidFill>
                <a:latin typeface="Helvetica Neue" charset="0"/>
              </a:rPr>
              <a:t>支持查询历史交接班班次</a:t>
            </a:r>
            <a:endParaRPr lang="zh-CN" altLang="en-US" sz="2400" b="0" i="0" dirty="0">
              <a:solidFill>
                <a:srgbClr val="333333"/>
              </a:solidFill>
              <a:effectLst/>
              <a:latin typeface="Helvetica Neue" charset="0"/>
            </a:endParaRPr>
          </a:p>
        </p:txBody>
      </p:sp>
      <p:sp>
        <p:nvSpPr>
          <p:cNvPr id="11" name="矩形 10"/>
          <p:cNvSpPr/>
          <p:nvPr/>
        </p:nvSpPr>
        <p:spPr>
          <a:xfrm>
            <a:off x="7978775" y="2807335"/>
            <a:ext cx="875665" cy="15748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2" name="直接箭头连接符 11"/>
          <p:cNvCxnSpPr>
            <a:stCxn id="11" idx="0"/>
          </p:cNvCxnSpPr>
          <p:nvPr/>
        </p:nvCxnSpPr>
        <p:spPr>
          <a:xfrm flipV="1">
            <a:off x="8416925" y="2051050"/>
            <a:ext cx="118110" cy="7562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标题 1"/>
          <p:cNvSpPr>
            <a:spLocks noGrp="1"/>
          </p:cNvSpPr>
          <p:nvPr/>
        </p:nvSpPr>
        <p:spPr>
          <a:xfrm>
            <a:off x="953135" y="969645"/>
            <a:ext cx="2223135" cy="5518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t>交接班操作流程：</a:t>
            </a:r>
            <a:endParaRPr kumimoji="1" lang="zh-CN" altLang="en-US" sz="2000" b="1" dirty="0"/>
          </a:p>
        </p:txBody>
      </p:sp>
      <p:pic>
        <p:nvPicPr>
          <p:cNvPr id="8" name="音频 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84"/>
    </mc:Choice>
    <mc:Fallback>
      <p:transition spd="slow" advTm="1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solidFill>
                  <a:srgbClr val="000000"/>
                </a:solidFill>
                <a:sym typeface="+mn-ea"/>
              </a:rPr>
              <a:t>自研版插件使用流程</a:t>
            </a:r>
            <a:endParaRPr lang="zh-CN" altLang="en-US" dirty="0"/>
          </a:p>
        </p:txBody>
      </p:sp>
      <p:pic>
        <p:nvPicPr>
          <p:cNvPr id="6" name="图片 5"/>
          <p:cNvPicPr>
            <a:picLocks noChangeAspect="1"/>
          </p:cNvPicPr>
          <p:nvPr/>
        </p:nvPicPr>
        <p:blipFill>
          <a:blip r:embed="rId1"/>
          <a:stretch>
            <a:fillRect/>
          </a:stretch>
        </p:blipFill>
        <p:spPr>
          <a:xfrm>
            <a:off x="824230" y="1000125"/>
            <a:ext cx="7193280" cy="5435600"/>
          </a:xfrm>
          <a:prstGeom prst="rect">
            <a:avLst/>
          </a:prstGeom>
        </p:spPr>
      </p:pic>
      <p:sp>
        <p:nvSpPr>
          <p:cNvPr id="8" name="矩形 7"/>
          <p:cNvSpPr/>
          <p:nvPr/>
        </p:nvSpPr>
        <p:spPr>
          <a:xfrm>
            <a:off x="2806065" y="2540000"/>
            <a:ext cx="2926715" cy="34417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9" name="直接箭头连接符 8"/>
          <p:cNvCxnSpPr>
            <a:stCxn id="8" idx="3"/>
          </p:cNvCxnSpPr>
          <p:nvPr/>
        </p:nvCxnSpPr>
        <p:spPr>
          <a:xfrm flipV="1">
            <a:off x="5732780" y="1964690"/>
            <a:ext cx="2718435" cy="747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553450" y="1781810"/>
            <a:ext cx="3226435" cy="368300"/>
          </a:xfrm>
          <a:prstGeom prst="rect">
            <a:avLst/>
          </a:prstGeom>
          <a:noFill/>
        </p:spPr>
        <p:txBody>
          <a:bodyPr wrap="square" rtlCol="0">
            <a:spAutoFit/>
          </a:bodyPr>
          <a:lstStyle/>
          <a:p>
            <a:r>
              <a:rPr lang="en-US" altLang="zh-CN"/>
              <a:t>1.</a:t>
            </a:r>
            <a:r>
              <a:rPr lang="zh-CN" altLang="en-US"/>
              <a:t>选择对应调起收款界面方式</a:t>
            </a:r>
            <a:endParaRPr lang="zh-CN" altLang="en-US"/>
          </a:p>
        </p:txBody>
      </p:sp>
      <p:cxnSp>
        <p:nvCxnSpPr>
          <p:cNvPr id="11" name="直接箭头连接符 10"/>
          <p:cNvCxnSpPr/>
          <p:nvPr/>
        </p:nvCxnSpPr>
        <p:spPr>
          <a:xfrm flipV="1">
            <a:off x="4133215" y="2596515"/>
            <a:ext cx="4303395" cy="6165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806700" y="2983865"/>
            <a:ext cx="1421130" cy="24447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8455025" y="2343785"/>
            <a:ext cx="3401060" cy="368300"/>
          </a:xfrm>
          <a:prstGeom prst="rect">
            <a:avLst/>
          </a:prstGeom>
          <a:noFill/>
        </p:spPr>
        <p:txBody>
          <a:bodyPr wrap="square" rtlCol="0">
            <a:spAutoFit/>
          </a:bodyPr>
          <a:lstStyle/>
          <a:p>
            <a:r>
              <a:rPr lang="en-US" altLang="zh-CN"/>
              <a:t>2.</a:t>
            </a:r>
            <a:r>
              <a:rPr lang="zh-CN" altLang="en-US"/>
              <a:t>是否显示桌面的收钱吧窗口</a:t>
            </a:r>
            <a:endParaRPr lang="zh-CN" altLang="en-US"/>
          </a:p>
        </p:txBody>
      </p:sp>
      <p:sp>
        <p:nvSpPr>
          <p:cNvPr id="14" name="矩形 13"/>
          <p:cNvSpPr/>
          <p:nvPr/>
        </p:nvSpPr>
        <p:spPr>
          <a:xfrm>
            <a:off x="2794000" y="3306445"/>
            <a:ext cx="1421130" cy="24447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5" name="直接箭头连接符 14"/>
          <p:cNvCxnSpPr/>
          <p:nvPr/>
        </p:nvCxnSpPr>
        <p:spPr>
          <a:xfrm flipV="1">
            <a:off x="4233545" y="3084195"/>
            <a:ext cx="4203700" cy="344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436610" y="2933700"/>
            <a:ext cx="3401060" cy="645160"/>
          </a:xfrm>
          <a:prstGeom prst="rect">
            <a:avLst/>
          </a:prstGeom>
          <a:noFill/>
        </p:spPr>
        <p:txBody>
          <a:bodyPr wrap="square" rtlCol="0">
            <a:spAutoFit/>
          </a:bodyPr>
          <a:lstStyle/>
          <a:p>
            <a:r>
              <a:rPr lang="en-US" altLang="zh-CN"/>
              <a:t>3.</a:t>
            </a:r>
            <a:r>
              <a:rPr lang="zh-CN" altLang="en-US"/>
              <a:t>收款后，商户是否要再按确认键才能收款</a:t>
            </a:r>
            <a:endParaRPr lang="zh-CN" altLang="en-US"/>
          </a:p>
        </p:txBody>
      </p:sp>
      <p:sp>
        <p:nvSpPr>
          <p:cNvPr id="19" name="矩形 18"/>
          <p:cNvSpPr/>
          <p:nvPr/>
        </p:nvSpPr>
        <p:spPr>
          <a:xfrm>
            <a:off x="2806700" y="3585845"/>
            <a:ext cx="4519930" cy="26416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20" name="直接箭头连接符 19"/>
          <p:cNvCxnSpPr>
            <a:stCxn id="19" idx="3"/>
          </p:cNvCxnSpPr>
          <p:nvPr/>
        </p:nvCxnSpPr>
        <p:spPr>
          <a:xfrm>
            <a:off x="7326630" y="3717925"/>
            <a:ext cx="1139190" cy="54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553450" y="3717925"/>
            <a:ext cx="3401060" cy="368300"/>
          </a:xfrm>
          <a:prstGeom prst="rect">
            <a:avLst/>
          </a:prstGeom>
          <a:noFill/>
        </p:spPr>
        <p:txBody>
          <a:bodyPr wrap="square" rtlCol="0">
            <a:spAutoFit/>
          </a:bodyPr>
          <a:lstStyle/>
          <a:p>
            <a:r>
              <a:rPr lang="en-US" altLang="zh-CN"/>
              <a:t>4.</a:t>
            </a:r>
            <a:r>
              <a:rPr lang="zh-CN" altLang="en-US"/>
              <a:t>收款后反馈收款状态弹窗时间</a:t>
            </a:r>
            <a:endParaRPr lang="zh-CN" altLang="en-US"/>
          </a:p>
        </p:txBody>
      </p:sp>
      <p:sp>
        <p:nvSpPr>
          <p:cNvPr id="23" name="矩形 22"/>
          <p:cNvSpPr/>
          <p:nvPr/>
        </p:nvSpPr>
        <p:spPr>
          <a:xfrm>
            <a:off x="2809240" y="3894455"/>
            <a:ext cx="1421130" cy="24447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24" name="直接箭头连接符 23"/>
          <p:cNvCxnSpPr>
            <a:stCxn id="23" idx="3"/>
          </p:cNvCxnSpPr>
          <p:nvPr/>
        </p:nvCxnSpPr>
        <p:spPr>
          <a:xfrm>
            <a:off x="4230370" y="4017010"/>
            <a:ext cx="4120515" cy="4876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8350885" y="4390390"/>
            <a:ext cx="3401060" cy="368300"/>
          </a:xfrm>
          <a:prstGeom prst="rect">
            <a:avLst/>
          </a:prstGeom>
          <a:noFill/>
        </p:spPr>
        <p:txBody>
          <a:bodyPr wrap="square" rtlCol="0">
            <a:spAutoFit/>
          </a:bodyPr>
          <a:lstStyle/>
          <a:p>
            <a:r>
              <a:rPr lang="en-US" altLang="zh-CN"/>
              <a:t>5.pc</a:t>
            </a:r>
            <a:r>
              <a:rPr lang="zh-CN" altLang="en-US"/>
              <a:t>收款后是否播报语音</a:t>
            </a:r>
            <a:endParaRPr lang="zh-CN" altLang="en-US"/>
          </a:p>
        </p:txBody>
      </p:sp>
      <p:sp>
        <p:nvSpPr>
          <p:cNvPr id="26" name="矩形 25"/>
          <p:cNvSpPr/>
          <p:nvPr/>
        </p:nvSpPr>
        <p:spPr>
          <a:xfrm>
            <a:off x="2810510" y="4175125"/>
            <a:ext cx="2223770" cy="21526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27" name="直接箭头连接符 26"/>
          <p:cNvCxnSpPr/>
          <p:nvPr/>
        </p:nvCxnSpPr>
        <p:spPr>
          <a:xfrm>
            <a:off x="5034280" y="4335780"/>
            <a:ext cx="3331210" cy="728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378825" y="4965065"/>
            <a:ext cx="3401060" cy="368300"/>
          </a:xfrm>
          <a:prstGeom prst="rect">
            <a:avLst/>
          </a:prstGeom>
          <a:noFill/>
        </p:spPr>
        <p:txBody>
          <a:bodyPr wrap="square" rtlCol="0">
            <a:spAutoFit/>
          </a:bodyPr>
          <a:lstStyle/>
          <a:p>
            <a:r>
              <a:rPr lang="en-US" altLang="zh-CN"/>
              <a:t>6.</a:t>
            </a:r>
            <a:r>
              <a:rPr lang="zh-CN"/>
              <a:t>开机自启动时间</a:t>
            </a:r>
            <a:endParaRPr lang="zh-CN"/>
          </a:p>
        </p:txBody>
      </p:sp>
      <p:pic>
        <p:nvPicPr>
          <p:cNvPr id="5" name="音频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303"/>
    </mc:Choice>
    <mc:Fallback>
      <p:transition spd="slow" advTm="5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如何对接收银系统</a:t>
            </a:r>
            <a:endParaRPr lang="zh-CN" altLang="en-US" dirty="0"/>
          </a:p>
        </p:txBody>
      </p:sp>
      <p:pic>
        <p:nvPicPr>
          <p:cNvPr id="6" name="图片 5"/>
          <p:cNvPicPr>
            <a:picLocks noChangeAspect="1"/>
          </p:cNvPicPr>
          <p:nvPr/>
        </p:nvPicPr>
        <p:blipFill>
          <a:blip r:embed="rId1"/>
          <a:stretch>
            <a:fillRect/>
          </a:stretch>
        </p:blipFill>
        <p:spPr>
          <a:xfrm>
            <a:off x="349885" y="1315720"/>
            <a:ext cx="6015355" cy="4511675"/>
          </a:xfrm>
          <a:prstGeom prst="rect">
            <a:avLst/>
          </a:prstGeom>
          <a:ln>
            <a:solidFill>
              <a:srgbClr val="FF0000"/>
            </a:solidFill>
          </a:ln>
        </p:spPr>
      </p:pic>
      <p:sp>
        <p:nvSpPr>
          <p:cNvPr id="11" name="矩形 10"/>
          <p:cNvSpPr/>
          <p:nvPr/>
        </p:nvSpPr>
        <p:spPr>
          <a:xfrm>
            <a:off x="2017395" y="2305050"/>
            <a:ext cx="688975" cy="81597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文本框 7"/>
          <p:cNvSpPr txBox="1"/>
          <p:nvPr/>
        </p:nvSpPr>
        <p:spPr>
          <a:xfrm>
            <a:off x="6935470" y="1998345"/>
            <a:ext cx="4561205" cy="2891790"/>
          </a:xfrm>
          <a:prstGeom prst="rect">
            <a:avLst/>
          </a:prstGeom>
          <a:noFill/>
        </p:spPr>
        <p:txBody>
          <a:bodyPr wrap="square" rtlCol="0" anchor="t">
            <a:spAutoFit/>
          </a:bodyPr>
          <a:lstStyle/>
          <a:p>
            <a:pPr marL="0" indent="0">
              <a:lnSpc>
                <a:spcPct val="130000"/>
              </a:lnSpc>
              <a:buNone/>
            </a:pPr>
            <a:r>
              <a:rPr lang="zh-CN" altLang="en-US" sz="2000" dirty="0">
                <a:sym typeface="+mn-ea"/>
              </a:rPr>
              <a:t>开启“输入收银金额”功能后，客户端可自动读取收银软件的结账金额，无需人工输入。</a:t>
            </a:r>
            <a:endParaRPr lang="en-US" altLang="zh-CN" sz="2000" dirty="0"/>
          </a:p>
          <a:p>
            <a:pPr marL="0" indent="0">
              <a:lnSpc>
                <a:spcPct val="130000"/>
              </a:lnSpc>
              <a:buNone/>
            </a:pPr>
            <a:r>
              <a:rPr lang="zh-CN" altLang="en-US" sz="2000" dirty="0">
                <a:sym typeface="+mn-ea"/>
              </a:rPr>
              <a:t>客户端读取收银软件金额的方式有：</a:t>
            </a:r>
            <a:endParaRPr lang="en-US" altLang="zh-CN" sz="2000" dirty="0"/>
          </a:p>
          <a:p>
            <a:pPr marL="0" indent="0">
              <a:lnSpc>
                <a:spcPct val="130000"/>
              </a:lnSpc>
              <a:buNone/>
            </a:pPr>
            <a:r>
              <a:rPr lang="zh-CN" altLang="en-US" sz="2000" dirty="0">
                <a:solidFill>
                  <a:srgbClr val="FF0000"/>
                </a:solidFill>
                <a:sym typeface="+mn-ea"/>
              </a:rPr>
              <a:t>客显串口读取</a:t>
            </a:r>
            <a:r>
              <a:rPr lang="zh-CN" altLang="en-US" sz="2000" dirty="0">
                <a:sym typeface="+mn-ea"/>
              </a:rPr>
              <a:t>、</a:t>
            </a:r>
            <a:r>
              <a:rPr lang="zh-CN" altLang="en-US" sz="2000" dirty="0">
                <a:solidFill>
                  <a:srgbClr val="FF0000"/>
                </a:solidFill>
                <a:sym typeface="+mn-ea"/>
              </a:rPr>
              <a:t>虚拟串口读取</a:t>
            </a:r>
            <a:r>
              <a:rPr lang="zh-CN" altLang="en-US" sz="2000" dirty="0">
                <a:sym typeface="+mn-ea"/>
              </a:rPr>
              <a:t>、</a:t>
            </a:r>
            <a:r>
              <a:rPr lang="zh-CN" altLang="en-US" sz="2000" dirty="0">
                <a:solidFill>
                  <a:srgbClr val="FF0000"/>
                </a:solidFill>
                <a:sym typeface="+mn-ea"/>
              </a:rPr>
              <a:t>直接读取收银软件结账窗口</a:t>
            </a:r>
            <a:r>
              <a:rPr lang="zh-CN" altLang="en-US" sz="2000" dirty="0">
                <a:sym typeface="+mn-ea"/>
              </a:rPr>
              <a:t>、</a:t>
            </a:r>
            <a:r>
              <a:rPr lang="zh-CN" altLang="en-US" sz="2000" dirty="0">
                <a:solidFill>
                  <a:srgbClr val="FF0000"/>
                </a:solidFill>
                <a:sym typeface="+mn-ea"/>
              </a:rPr>
              <a:t>屏幕识别</a:t>
            </a:r>
            <a:r>
              <a:rPr lang="en-US" altLang="zh-CN" sz="2000" dirty="0">
                <a:solidFill>
                  <a:srgbClr val="FF0000"/>
                </a:solidFill>
                <a:sym typeface="+mn-ea"/>
              </a:rPr>
              <a:t>OCR</a:t>
            </a:r>
            <a:r>
              <a:rPr lang="zh-CN" altLang="en-US" sz="2000" dirty="0">
                <a:sym typeface="+mn-ea"/>
              </a:rPr>
              <a:t>等</a:t>
            </a:r>
            <a:r>
              <a:rPr lang="en-US" altLang="zh-CN" sz="2000" dirty="0">
                <a:sym typeface="+mn-ea"/>
              </a:rPr>
              <a:t>4</a:t>
            </a:r>
            <a:r>
              <a:rPr lang="zh-CN" altLang="en-US" sz="2000" dirty="0">
                <a:sym typeface="+mn-ea"/>
              </a:rPr>
              <a:t>种方式。</a:t>
            </a:r>
            <a:endParaRPr lang="zh-CN" altLang="en-US" sz="2000" dirty="0">
              <a:sym typeface="+mn-ea"/>
            </a:endParaRPr>
          </a:p>
        </p:txBody>
      </p:sp>
      <p:pic>
        <p:nvPicPr>
          <p:cNvPr id="9" name="音频 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544"/>
    </mc:Choice>
    <mc:Fallback>
      <p:transition spd="slow" advTm="2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串口截取介绍</a:t>
            </a:r>
            <a:endParaRPr lang="zh-CN" altLang="en-US" dirty="0"/>
          </a:p>
        </p:txBody>
      </p:sp>
      <p:sp>
        <p:nvSpPr>
          <p:cNvPr id="2" name="文本框 1"/>
          <p:cNvSpPr txBox="1"/>
          <p:nvPr/>
        </p:nvSpPr>
        <p:spPr>
          <a:xfrm>
            <a:off x="694055" y="5353050"/>
            <a:ext cx="9965690" cy="1076325"/>
          </a:xfrm>
          <a:prstGeom prst="rect">
            <a:avLst/>
          </a:prstGeom>
          <a:noFill/>
          <a:ln w="9525">
            <a:noFill/>
          </a:ln>
        </p:spPr>
        <p:txBody>
          <a:bodyPr wrap="square">
            <a:spAutoFit/>
          </a:bodyPr>
          <a:lstStyle/>
          <a:p>
            <a:pPr indent="0"/>
            <a:r>
              <a:rPr lang="zh-CN" sz="2000" b="0">
                <a:ea typeface="微软雅黑" panose="020B0503020204020204" pitchFamily="34" charset="-122"/>
              </a:rPr>
              <a:t>通过收钱吧</a:t>
            </a:r>
            <a:r>
              <a:rPr lang="zh-CN" sz="2000" b="0">
                <a:ea typeface="微软雅黑" panose="020B0503020204020204" pitchFamily="34" charset="-122"/>
                <a:cs typeface="等线" panose="02010600030101010101" charset="-122"/>
              </a:rPr>
              <a:t>PC插件</a:t>
            </a:r>
            <a:r>
              <a:rPr lang="zh-CN" sz="2000" b="0">
                <a:ea typeface="微软雅黑" panose="020B0503020204020204" pitchFamily="34" charset="-122"/>
              </a:rPr>
              <a:t>截取收银软件发送到串口上的客显金额数据来抓取金额，需要收银软件有串口客显设置，并且设置了物理串口（有无客显屏均可）。收钱吧PC插件选择「串口截取」，</a:t>
            </a:r>
            <a:r>
              <a:rPr lang="zh-CN" sz="2400" b="0">
                <a:solidFill>
                  <a:srgbClr val="FF0000"/>
                </a:solidFill>
                <a:ea typeface="微软雅黑" panose="020B0503020204020204" pitchFamily="34" charset="-122"/>
              </a:rPr>
              <a:t>输出选择收银软件设置的客显端口（如上例中的COM1）</a:t>
            </a:r>
            <a:r>
              <a:rPr lang="zh-CN" sz="2000" b="0">
                <a:ea typeface="微软雅黑" panose="020B0503020204020204" pitchFamily="34" charset="-122"/>
              </a:rPr>
              <a:t>。</a:t>
            </a:r>
            <a:endParaRPr lang="zh-CN" sz="2000" b="0">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660015" y="953135"/>
            <a:ext cx="7500620" cy="4217670"/>
          </a:xfrm>
          <a:prstGeom prst="rect">
            <a:avLst/>
          </a:prstGeom>
        </p:spPr>
      </p:pic>
      <p:sp>
        <p:nvSpPr>
          <p:cNvPr id="11" name="矩形 10"/>
          <p:cNvSpPr/>
          <p:nvPr/>
        </p:nvSpPr>
        <p:spPr>
          <a:xfrm>
            <a:off x="4371975" y="2314575"/>
            <a:ext cx="1694180" cy="27940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5" name="矩形 4"/>
          <p:cNvSpPr/>
          <p:nvPr/>
        </p:nvSpPr>
        <p:spPr>
          <a:xfrm>
            <a:off x="5311140" y="4396740"/>
            <a:ext cx="1130300" cy="25209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3" name="音频 1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236"/>
    </mc:Choice>
    <mc:Fallback>
      <p:transition spd="slow" advTm="2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虚拟串口截取介绍</a:t>
            </a:r>
            <a:endParaRPr lang="zh-CN" altLang="en-US" dirty="0"/>
          </a:p>
        </p:txBody>
      </p:sp>
      <p:grpSp>
        <p:nvGrpSpPr>
          <p:cNvPr id="7" name="组合 6"/>
          <p:cNvGrpSpPr/>
          <p:nvPr/>
        </p:nvGrpSpPr>
        <p:grpSpPr>
          <a:xfrm>
            <a:off x="4881880" y="686435"/>
            <a:ext cx="6854190" cy="3899602"/>
            <a:chOff x="4231" y="1417"/>
            <a:chExt cx="9884" cy="5557"/>
          </a:xfrm>
        </p:grpSpPr>
        <p:pic>
          <p:nvPicPr>
            <p:cNvPr id="6" name="图片 5"/>
            <p:cNvPicPr>
              <a:picLocks noChangeAspect="1"/>
            </p:cNvPicPr>
            <p:nvPr/>
          </p:nvPicPr>
          <p:blipFill>
            <a:blip r:embed="rId1"/>
            <a:stretch>
              <a:fillRect/>
            </a:stretch>
          </p:blipFill>
          <p:spPr>
            <a:xfrm>
              <a:off x="4231" y="1417"/>
              <a:ext cx="9884" cy="5557"/>
            </a:xfrm>
            <a:prstGeom prst="rect">
              <a:avLst/>
            </a:prstGeom>
          </p:spPr>
        </p:pic>
        <p:sp>
          <p:nvSpPr>
            <p:cNvPr id="11" name="矩形 10"/>
            <p:cNvSpPr/>
            <p:nvPr/>
          </p:nvSpPr>
          <p:spPr>
            <a:xfrm>
              <a:off x="7211" y="3168"/>
              <a:ext cx="2668" cy="382"/>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5" name="矩形 4"/>
            <p:cNvSpPr/>
            <p:nvPr/>
          </p:nvSpPr>
          <p:spPr>
            <a:xfrm>
              <a:off x="7721" y="5796"/>
              <a:ext cx="1649" cy="353"/>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
        <p:nvSpPr>
          <p:cNvPr id="100" name="文本框 99"/>
          <p:cNvSpPr txBox="1"/>
          <p:nvPr/>
        </p:nvSpPr>
        <p:spPr>
          <a:xfrm>
            <a:off x="231775" y="4854575"/>
            <a:ext cx="11544300" cy="1476375"/>
          </a:xfrm>
          <a:prstGeom prst="rect">
            <a:avLst/>
          </a:prstGeom>
          <a:noFill/>
          <a:ln w="9525">
            <a:noFill/>
          </a:ln>
        </p:spPr>
        <p:txBody>
          <a:bodyPr wrap="square">
            <a:spAutoFit/>
          </a:bodyPr>
          <a:lstStyle/>
          <a:p>
            <a:pPr indent="0"/>
            <a:r>
              <a:rPr lang="zh-CN" sz="1600" b="0">
                <a:ea typeface="微软雅黑" panose="020B0503020204020204" pitchFamily="34" charset="-122"/>
              </a:rPr>
              <a:t>虚拟串口操作适用于其它方式无法获取，或者串口冲突导致串口截取无法使用的情况下，需要安装一款名为</a:t>
            </a:r>
            <a:r>
              <a:rPr lang="zh-CN" b="0">
                <a:solidFill>
                  <a:srgbClr val="FF0000"/>
                </a:solidFill>
                <a:ea typeface="微软雅黑" panose="020B0503020204020204" pitchFamily="34" charset="-122"/>
                <a:cs typeface="等线" panose="02010600030101010101" charset="-122"/>
              </a:rPr>
              <a:t>Virtual Serial Port Driver（VSPD）</a:t>
            </a:r>
            <a:r>
              <a:rPr lang="zh-CN" sz="1600" b="0">
                <a:ea typeface="微软雅黑" panose="020B0503020204020204" pitchFamily="34" charset="-122"/>
                <a:cs typeface="等线" panose="02010600030101010101" charset="-122"/>
              </a:rPr>
              <a:t>的虚拟串口工具。安装后打开VSPD，</a:t>
            </a:r>
            <a:r>
              <a:rPr lang="zh-CN" b="0">
                <a:solidFill>
                  <a:srgbClr val="FF0000"/>
                </a:solidFill>
                <a:ea typeface="微软雅黑" panose="020B0503020204020204" pitchFamily="34" charset="-122"/>
                <a:cs typeface="等线" panose="02010600030101010101" charset="-122"/>
              </a:rPr>
              <a:t>点击右边的Add Pair</a:t>
            </a:r>
            <a:r>
              <a:rPr lang="zh-CN" sz="1600" b="0">
                <a:ea typeface="微软雅黑" panose="020B0503020204020204" pitchFamily="34" charset="-122"/>
                <a:cs typeface="等线" panose="02010600030101010101" charset="-122"/>
              </a:rPr>
              <a:t>按钮一次，左侧</a:t>
            </a:r>
            <a:r>
              <a:rPr lang="zh-CN" b="0">
                <a:solidFill>
                  <a:srgbClr val="FF0000"/>
                </a:solidFill>
                <a:ea typeface="微软雅黑" panose="020B0503020204020204" pitchFamily="34" charset="-122"/>
                <a:cs typeface="等线" panose="02010600030101010101" charset="-122"/>
              </a:rPr>
              <a:t>会显示出虚拟的一对串口COM3和COM4</a:t>
            </a:r>
            <a:r>
              <a:rPr lang="zh-CN" sz="1600" b="0">
                <a:ea typeface="微软雅黑" panose="020B0503020204020204" pitchFamily="34" charset="-122"/>
                <a:cs typeface="等线" panose="02010600030101010101" charset="-122"/>
              </a:rPr>
              <a:t>；将收银系统的</a:t>
            </a:r>
            <a:r>
              <a:rPr lang="zh-CN" b="0">
                <a:solidFill>
                  <a:srgbClr val="FF0000"/>
                </a:solidFill>
                <a:ea typeface="微软雅黑" panose="020B0503020204020204" pitchFamily="34" charset="-122"/>
                <a:cs typeface="等线" panose="02010600030101010101" charset="-122"/>
              </a:rPr>
              <a:t>端口改为虚拟出一对串口的其中一个，如</a:t>
            </a:r>
            <a:r>
              <a:rPr lang="en-US" altLang="zh-CN" b="0">
                <a:solidFill>
                  <a:srgbClr val="FF0000"/>
                </a:solidFill>
                <a:ea typeface="微软雅黑" panose="020B0503020204020204" pitchFamily="34" charset="-122"/>
                <a:cs typeface="等线" panose="02010600030101010101" charset="-122"/>
              </a:rPr>
              <a:t>COM3</a:t>
            </a:r>
            <a:r>
              <a:rPr lang="zh-CN" altLang="en-US" sz="1600" b="0">
                <a:ea typeface="微软雅黑" panose="020B0503020204020204" pitchFamily="34" charset="-122"/>
                <a:cs typeface="等线" panose="02010600030101010101" charset="-122"/>
              </a:rPr>
              <a:t>；打开</a:t>
            </a:r>
            <a:r>
              <a:rPr lang="zh-CN" sz="1600" b="0">
                <a:ea typeface="微软雅黑" panose="020B0503020204020204" pitchFamily="34" charset="-122"/>
                <a:cs typeface="等线" panose="02010600030101010101" charset="-122"/>
              </a:rPr>
              <a:t>收钱吧PC插件设置：收钱吧PC插件选择「虚拟串口」，</a:t>
            </a:r>
            <a:r>
              <a:rPr lang="zh-CN" b="0">
                <a:solidFill>
                  <a:srgbClr val="FF0000"/>
                </a:solidFill>
                <a:ea typeface="微软雅黑" panose="020B0503020204020204" pitchFamily="34" charset="-122"/>
                <a:cs typeface="等线" panose="02010600030101010101" charset="-122"/>
              </a:rPr>
              <a:t>输入选择第一步虚拟出的一对中的另一个，如COM4</a:t>
            </a:r>
            <a:r>
              <a:rPr lang="zh-CN" sz="1600" b="0">
                <a:ea typeface="微软雅黑" panose="020B0503020204020204" pitchFamily="34" charset="-122"/>
                <a:cs typeface="等线" panose="02010600030101010101" charset="-122"/>
              </a:rPr>
              <a:t>，「输出」选择顾客显示屏</a:t>
            </a:r>
            <a:r>
              <a:rPr lang="zh-CN" b="0">
                <a:solidFill>
                  <a:srgbClr val="FF0000"/>
                </a:solidFill>
                <a:ea typeface="微软雅黑" panose="020B0503020204020204" pitchFamily="34" charset="-122"/>
                <a:cs typeface="等线" panose="02010600030101010101" charset="-122"/>
              </a:rPr>
              <a:t>实际连接的物理串口</a:t>
            </a:r>
            <a:r>
              <a:rPr lang="zh-CN" sz="1600" b="0">
                <a:ea typeface="微软雅黑" panose="020B0503020204020204" pitchFamily="34" charset="-122"/>
                <a:cs typeface="等线" panose="02010600030101010101" charset="-122"/>
              </a:rPr>
              <a:t>，如COM1，如没有连接顾客显示屏，「输出」可不设置。</a:t>
            </a:r>
            <a:endParaRPr lang="zh-CN" sz="1600" b="0">
              <a:ea typeface="微软雅黑" panose="020B0503020204020204" pitchFamily="34" charset="-122"/>
              <a:cs typeface="等线" panose="02010600030101010101" charset="-122"/>
            </a:endParaRPr>
          </a:p>
        </p:txBody>
      </p:sp>
      <p:pic>
        <p:nvPicPr>
          <p:cNvPr id="71" name="图片 71"/>
          <p:cNvPicPr>
            <a:picLocks noChangeAspect="1"/>
          </p:cNvPicPr>
          <p:nvPr/>
        </p:nvPicPr>
        <p:blipFill>
          <a:blip r:embed="rId2"/>
          <a:stretch>
            <a:fillRect/>
          </a:stretch>
        </p:blipFill>
        <p:spPr>
          <a:xfrm>
            <a:off x="323850" y="1503680"/>
            <a:ext cx="4233545" cy="2896235"/>
          </a:xfrm>
          <a:prstGeom prst="rect">
            <a:avLst/>
          </a:prstGeom>
        </p:spPr>
      </p:pic>
      <p:pic>
        <p:nvPicPr>
          <p:cNvPr id="10" name="音频 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19"/>
    </mc:Choice>
    <mc:Fallback>
      <p:transition spd="slow" advTm="4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窗口获取介绍</a:t>
            </a:r>
            <a:endParaRPr lang="zh-CN" altLang="en-US"/>
          </a:p>
        </p:txBody>
      </p:sp>
      <p:sp>
        <p:nvSpPr>
          <p:cNvPr id="100" name="文本框 99"/>
          <p:cNvSpPr txBox="1"/>
          <p:nvPr/>
        </p:nvSpPr>
        <p:spPr>
          <a:xfrm>
            <a:off x="5555615" y="2688590"/>
            <a:ext cx="6317615" cy="2676525"/>
          </a:xfrm>
          <a:prstGeom prst="rect">
            <a:avLst/>
          </a:prstGeom>
          <a:noFill/>
          <a:ln w="9525">
            <a:noFill/>
          </a:ln>
        </p:spPr>
        <p:txBody>
          <a:bodyPr wrap="square">
            <a:spAutoFit/>
          </a:bodyPr>
          <a:lstStyle/>
          <a:p>
            <a:pPr indent="0"/>
            <a:r>
              <a:rPr lang="zh-CN" sz="2000" b="0">
                <a:ea typeface="微软雅黑" panose="020B0503020204020204" pitchFamily="34" charset="-122"/>
              </a:rPr>
              <a:t>比如收银系统总计金额</a:t>
            </a:r>
            <a:r>
              <a:rPr lang="en-US" altLang="zh-CN" sz="2000" b="0">
                <a:ea typeface="微软雅黑" panose="020B0503020204020204" pitchFamily="34" charset="-122"/>
              </a:rPr>
              <a:t>15.00</a:t>
            </a:r>
            <a:r>
              <a:rPr lang="zh-CN" altLang="en-US" sz="2000" b="0">
                <a:ea typeface="微软雅黑" panose="020B0503020204020204" pitchFamily="34" charset="-122"/>
              </a:rPr>
              <a:t>元，</a:t>
            </a:r>
            <a:r>
              <a:rPr lang="zh-CN" sz="2000" b="0">
                <a:ea typeface="微软雅黑" panose="020B0503020204020204" pitchFamily="34" charset="-122"/>
              </a:rPr>
              <a:t>打开收钱吧</a:t>
            </a:r>
            <a:r>
              <a:rPr lang="zh-CN" sz="2000" b="0">
                <a:ea typeface="微软雅黑" panose="020B0503020204020204" pitchFamily="34" charset="-122"/>
                <a:cs typeface="等线" panose="02010600030101010101" charset="-122"/>
              </a:rPr>
              <a:t>PC插件，选择「窗口获取」，</a:t>
            </a:r>
            <a:r>
              <a:rPr lang="zh-CN" sz="2400" b="0">
                <a:solidFill>
                  <a:srgbClr val="FF0000"/>
                </a:solidFill>
                <a:ea typeface="微软雅黑" panose="020B0503020204020204" pitchFamily="34" charset="-122"/>
                <a:cs typeface="等线" panose="02010600030101010101" charset="-122"/>
              </a:rPr>
              <a:t>金额栏输入15.00，点击「立即定位」</a:t>
            </a:r>
            <a:r>
              <a:rPr lang="zh-CN" sz="2000" b="0">
                <a:ea typeface="微软雅黑" panose="020B0503020204020204" pitchFamily="34" charset="-122"/>
                <a:cs typeface="等线" panose="02010600030101010101" charset="-122"/>
              </a:rPr>
              <a:t>，如果能够成功检索到窗口，如下图中显示的「找到1个显示」，点击「保存」后启动</a:t>
            </a:r>
            <a:r>
              <a:rPr lang="zh-CN" sz="2000" b="0">
                <a:ea typeface="微软雅黑" panose="020B0503020204020204" pitchFamily="34" charset="-122"/>
              </a:rPr>
              <a:t>收钱吧</a:t>
            </a:r>
            <a:r>
              <a:rPr lang="zh-CN" sz="2000" b="0">
                <a:ea typeface="微软雅黑" panose="020B0503020204020204" pitchFamily="34" charset="-122"/>
                <a:cs typeface="等线" panose="02010600030101010101" charset="-122"/>
              </a:rPr>
              <a:t>PC插件</a:t>
            </a:r>
            <a:r>
              <a:rPr lang="zh-CN" sz="2000" b="0">
                <a:ea typeface="微软雅黑" panose="020B0503020204020204" pitchFamily="34" charset="-122"/>
              </a:rPr>
              <a:t>。这时候可以发现客显金额悬窗上已经显示获取到的金额了，之后每次操作到结算界面都可以获取到结算金额。需要注意的是，并不是检索到窗口就一定能获取到金额，有些收银软件虽然能检索但是也获取不到。</a:t>
            </a:r>
            <a:endParaRPr lang="zh-CN" altLang="en-US" sz="2000" b="0">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2303780" y="1106170"/>
            <a:ext cx="3128010" cy="2401570"/>
          </a:xfrm>
          <a:prstGeom prst="rect">
            <a:avLst/>
          </a:prstGeom>
          <a:noFill/>
          <a:ln w="9525">
            <a:noFill/>
          </a:ln>
        </p:spPr>
      </p:pic>
      <p:pic>
        <p:nvPicPr>
          <p:cNvPr id="8" name="图片 7"/>
          <p:cNvPicPr>
            <a:picLocks noChangeAspect="1"/>
          </p:cNvPicPr>
          <p:nvPr/>
        </p:nvPicPr>
        <p:blipFill>
          <a:blip r:embed="rId2"/>
          <a:stretch>
            <a:fillRect/>
          </a:stretch>
        </p:blipFill>
        <p:spPr>
          <a:xfrm>
            <a:off x="450215" y="3213100"/>
            <a:ext cx="4441825" cy="3324860"/>
          </a:xfrm>
          <a:prstGeom prst="rect">
            <a:avLst/>
          </a:prstGeom>
        </p:spPr>
      </p:pic>
      <p:pic>
        <p:nvPicPr>
          <p:cNvPr id="7" name="音频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241"/>
    </mc:Choice>
    <mc:Fallback>
      <p:transition spd="slow" advTm="4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a:t>OCR</a:t>
            </a:r>
            <a:r>
              <a:rPr lang="zh-CN" altLang="en-US"/>
              <a:t>截取介绍</a:t>
            </a:r>
            <a:endParaRPr lang="zh-CN" altLang="en-US"/>
          </a:p>
        </p:txBody>
      </p:sp>
      <p:sp>
        <p:nvSpPr>
          <p:cNvPr id="2" name="文本框 1"/>
          <p:cNvSpPr txBox="1"/>
          <p:nvPr/>
        </p:nvSpPr>
        <p:spPr>
          <a:xfrm>
            <a:off x="781685" y="4807585"/>
            <a:ext cx="10627995" cy="1691640"/>
          </a:xfrm>
          <a:prstGeom prst="rect">
            <a:avLst/>
          </a:prstGeom>
          <a:noFill/>
          <a:ln w="9525">
            <a:noFill/>
          </a:ln>
        </p:spPr>
        <p:txBody>
          <a:bodyPr wrap="square">
            <a:spAutoFit/>
          </a:bodyPr>
          <a:lstStyle/>
          <a:p>
            <a:pPr indent="0"/>
            <a:r>
              <a:rPr lang="zh-CN" sz="2000" b="0">
                <a:ea typeface="微软雅黑" panose="020B0503020204020204" pitchFamily="34" charset="-122"/>
                <a:cs typeface="等线" panose="02010600030101010101" charset="-122"/>
              </a:rPr>
              <a:t>OCR获取是通过截取屏幕区域图片通过光学识别模块识别区域中的数字实现的，操作方式也类似于截图一样，</a:t>
            </a:r>
            <a:r>
              <a:rPr lang="zh-CN" sz="2400" b="0">
                <a:solidFill>
                  <a:srgbClr val="FF0000"/>
                </a:solidFill>
                <a:ea typeface="微软雅黑" panose="020B0503020204020204" pitchFamily="34" charset="-122"/>
                <a:cs typeface="等线" panose="02010600030101010101" charset="-122"/>
              </a:rPr>
              <a:t>框出金额区域让</a:t>
            </a:r>
            <a:r>
              <a:rPr lang="zh-CN" sz="2400" b="0">
                <a:solidFill>
                  <a:srgbClr val="FF0000"/>
                </a:solidFill>
                <a:ea typeface="微软雅黑" panose="020B0503020204020204" pitchFamily="34" charset="-122"/>
              </a:rPr>
              <a:t>收钱吧</a:t>
            </a:r>
            <a:r>
              <a:rPr lang="zh-CN" sz="2400" b="0">
                <a:solidFill>
                  <a:srgbClr val="FF0000"/>
                </a:solidFill>
                <a:ea typeface="微软雅黑" panose="020B0503020204020204" pitchFamily="34" charset="-122"/>
                <a:cs typeface="等线" panose="02010600030101010101" charset="-122"/>
              </a:rPr>
              <a:t>PC插件</a:t>
            </a:r>
            <a:r>
              <a:rPr lang="zh-CN" sz="2400" b="0">
                <a:solidFill>
                  <a:srgbClr val="FF0000"/>
                </a:solidFill>
                <a:ea typeface="微软雅黑" panose="020B0503020204020204" pitchFamily="34" charset="-122"/>
              </a:rPr>
              <a:t>识别即可</a:t>
            </a:r>
            <a:r>
              <a:rPr lang="zh-CN" sz="2000" b="0">
                <a:ea typeface="微软雅黑" panose="020B0503020204020204" pitchFamily="34" charset="-122"/>
              </a:rPr>
              <a:t>。但因为</a:t>
            </a:r>
            <a:r>
              <a:rPr lang="zh-CN" sz="2000" b="0">
                <a:ea typeface="微软雅黑" panose="020B0503020204020204" pitchFamily="34" charset="-122"/>
                <a:cs typeface="等线" panose="02010600030101010101" charset="-122"/>
              </a:rPr>
              <a:t>OCR获取会一直执行截图操作，会比较消耗系统资源，不推荐配置不高的收银机使用。</a:t>
            </a:r>
            <a:r>
              <a:rPr lang="zh-CN" altLang="en-US" sz="2000" b="0">
                <a:solidFill>
                  <a:srgbClr val="FF0000"/>
                </a:solidFill>
                <a:ea typeface="微软雅黑" panose="020B0503020204020204" pitchFamily="34" charset="-122"/>
                <a:cs typeface="等线" panose="02010600030101010101" charset="-122"/>
              </a:rPr>
              <a:t>打开收钱吧PC插件，选择「OCR获取」屏幕会出现一个淡绿色半透明截取区域，将截取区域拖动到金额区域，操作时长度尽量拉长，以便保证后续有大额收银的情况下金额也能完整获取。</a:t>
            </a:r>
            <a:endParaRPr lang="zh-CN" altLang="en-US" sz="2000" b="0">
              <a:solidFill>
                <a:srgbClr val="FF0000"/>
              </a:solidFill>
              <a:ea typeface="微软雅黑" panose="020B0503020204020204" pitchFamily="34" charset="-122"/>
              <a:cs typeface="等线" panose="02010600030101010101" charset="-122"/>
            </a:endParaRPr>
          </a:p>
        </p:txBody>
      </p:sp>
      <p:pic>
        <p:nvPicPr>
          <p:cNvPr id="4" name="图片 2"/>
          <p:cNvPicPr>
            <a:picLocks noChangeAspect="1"/>
          </p:cNvPicPr>
          <p:nvPr/>
        </p:nvPicPr>
        <p:blipFill>
          <a:blip r:embed="rId1"/>
          <a:stretch>
            <a:fillRect/>
          </a:stretch>
        </p:blipFill>
        <p:spPr>
          <a:xfrm>
            <a:off x="2758440" y="817245"/>
            <a:ext cx="6675120" cy="3753485"/>
          </a:xfrm>
          <a:prstGeom prst="rect">
            <a:avLst/>
          </a:prstGeom>
        </p:spPr>
      </p:pic>
      <p:pic>
        <p:nvPicPr>
          <p:cNvPr id="7" name="音频 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10"/>
    </mc:Choice>
    <mc:Fallback>
      <p:transition spd="slow" advTm="2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目录</a:t>
            </a:r>
            <a:endParaRPr lang="zh-CN" altLang="en-US"/>
          </a:p>
        </p:txBody>
      </p:sp>
      <p:sp>
        <p:nvSpPr>
          <p:cNvPr id="4" name="内容占位符 3"/>
          <p:cNvSpPr>
            <a:spLocks noGrp="1"/>
          </p:cNvSpPr>
          <p:nvPr>
            <p:ph sz="half" idx="1"/>
          </p:nvPr>
        </p:nvSpPr>
        <p:spPr>
          <a:xfrm>
            <a:off x="838200" y="1604645"/>
            <a:ext cx="5181600" cy="4351338"/>
          </a:xfrm>
        </p:spPr>
        <p:txBody>
          <a:bodyPr/>
          <a:lstStyle/>
          <a:p>
            <a:pPr>
              <a:lnSpc>
                <a:spcPct val="210000"/>
              </a:lnSpc>
              <a:buFont typeface="Wingdings" panose="05000000000000000000" charset="0"/>
              <a:buChar char="Ø"/>
            </a:pPr>
            <a:r>
              <a:rPr lang="zh-CN" altLang="en-US" dirty="0"/>
              <a:t>自研版</a:t>
            </a:r>
            <a:r>
              <a:rPr lang="en-US" altLang="zh-CN" dirty="0"/>
              <a:t>PC</a:t>
            </a:r>
            <a:r>
              <a:rPr lang="zh-CN" altLang="en-US" dirty="0"/>
              <a:t>插件优势</a:t>
            </a:r>
            <a:endParaRPr lang="en-US" altLang="zh-CN" dirty="0"/>
          </a:p>
          <a:p>
            <a:pPr>
              <a:lnSpc>
                <a:spcPct val="210000"/>
              </a:lnSpc>
              <a:buFont typeface="Wingdings" panose="05000000000000000000" charset="0"/>
              <a:buChar char="Ø"/>
            </a:pPr>
            <a:r>
              <a:rPr lang="zh-CN" altLang="en-US" dirty="0"/>
              <a:t>新功能介绍</a:t>
            </a:r>
            <a:endParaRPr lang="zh-CN" altLang="en-US" dirty="0"/>
          </a:p>
          <a:p>
            <a:pPr>
              <a:lnSpc>
                <a:spcPct val="210000"/>
              </a:lnSpc>
              <a:buFont typeface="Wingdings" panose="05000000000000000000" charset="0"/>
              <a:buChar char="Ø"/>
            </a:pPr>
            <a:r>
              <a:rPr lang="zh-CN" altLang="en-US" dirty="0"/>
              <a:t>自研版插件安装、使用流程</a:t>
            </a:r>
            <a:endParaRPr lang="en-US" altLang="zh-CN" dirty="0"/>
          </a:p>
          <a:p>
            <a:pPr>
              <a:lnSpc>
                <a:spcPct val="210000"/>
              </a:lnSpc>
              <a:buFont typeface="Wingdings" panose="05000000000000000000" charset="0"/>
              <a:buChar char="Ø"/>
            </a:pPr>
            <a:r>
              <a:rPr lang="zh-CN" altLang="en-US" dirty="0"/>
              <a:t>如何对接收银系统</a:t>
            </a:r>
            <a:endParaRPr lang="en-US" altLang="zh-CN" dirty="0"/>
          </a:p>
          <a:p>
            <a:pPr marL="0" indent="0">
              <a:lnSpc>
                <a:spcPct val="210000"/>
              </a:lnSpc>
              <a:buNone/>
            </a:pPr>
            <a:endParaRPr lang="en-US" altLang="zh-CN" dirty="0"/>
          </a:p>
          <a:p>
            <a:pPr>
              <a:lnSpc>
                <a:spcPct val="210000"/>
              </a:lnSpc>
              <a:buFont typeface="Wingdings" panose="05000000000000000000" charset="0"/>
              <a:buChar char="Ø"/>
            </a:pPr>
            <a:endParaRPr lang="zh-CN" altLang="en-US" dirty="0"/>
          </a:p>
        </p:txBody>
      </p:sp>
      <p:pic>
        <p:nvPicPr>
          <p:cNvPr id="5" name="图片 4"/>
          <p:cNvPicPr>
            <a:picLocks noChangeAspect="1"/>
          </p:cNvPicPr>
          <p:nvPr/>
        </p:nvPicPr>
        <p:blipFill>
          <a:blip r:embed="rId1"/>
          <a:stretch>
            <a:fillRect/>
          </a:stretch>
        </p:blipFill>
        <p:spPr>
          <a:xfrm>
            <a:off x="6211570" y="1193165"/>
            <a:ext cx="4638675" cy="3933825"/>
          </a:xfrm>
          <a:prstGeom prst="rect">
            <a:avLst/>
          </a:prstGeom>
          <a:ln>
            <a:noFill/>
          </a:ln>
          <a:effectLst>
            <a:glow rad="101600">
              <a:schemeClr val="accent1">
                <a:satMod val="175000"/>
                <a:alpha val="40000"/>
              </a:schemeClr>
            </a:glow>
            <a:innerShdw blurRad="63500" dist="50800">
              <a:prstClr val="black">
                <a:alpha val="50000"/>
              </a:prstClr>
            </a:innerShdw>
          </a:effectLst>
        </p:spPr>
      </p:pic>
      <p:pic>
        <p:nvPicPr>
          <p:cNvPr id="6" name="音频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70"/>
    </mc:Choice>
    <mc:Fallback>
      <p:transition spd="slow" advTm="1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如何对接收银系统</a:t>
            </a:r>
            <a:endParaRPr lang="zh-CN" altLang="en-US" dirty="0"/>
          </a:p>
        </p:txBody>
      </p:sp>
      <p:pic>
        <p:nvPicPr>
          <p:cNvPr id="6" name="图片 5"/>
          <p:cNvPicPr>
            <a:picLocks noChangeAspect="1"/>
          </p:cNvPicPr>
          <p:nvPr/>
        </p:nvPicPr>
        <p:blipFill>
          <a:blip r:embed="rId1"/>
          <a:stretch>
            <a:fillRect/>
          </a:stretch>
        </p:blipFill>
        <p:spPr>
          <a:xfrm>
            <a:off x="756920" y="1078230"/>
            <a:ext cx="4594225" cy="3446145"/>
          </a:xfrm>
          <a:prstGeom prst="rect">
            <a:avLst/>
          </a:prstGeom>
          <a:ln>
            <a:solidFill>
              <a:srgbClr val="FF0000"/>
            </a:solidFill>
          </a:ln>
        </p:spPr>
      </p:pic>
      <p:sp>
        <p:nvSpPr>
          <p:cNvPr id="11" name="矩形 10"/>
          <p:cNvSpPr/>
          <p:nvPr/>
        </p:nvSpPr>
        <p:spPr>
          <a:xfrm>
            <a:off x="3094990" y="1859915"/>
            <a:ext cx="460375" cy="543560"/>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0" name="文本框 99"/>
          <p:cNvSpPr txBox="1"/>
          <p:nvPr/>
        </p:nvSpPr>
        <p:spPr>
          <a:xfrm>
            <a:off x="577215" y="4893945"/>
            <a:ext cx="5307965" cy="1568450"/>
          </a:xfrm>
          <a:prstGeom prst="rect">
            <a:avLst/>
          </a:prstGeom>
          <a:noFill/>
          <a:ln w="9525">
            <a:noFill/>
          </a:ln>
        </p:spPr>
        <p:txBody>
          <a:bodyPr wrap="square">
            <a:spAutoFit/>
          </a:bodyPr>
          <a:lstStyle/>
          <a:p>
            <a:pPr indent="0"/>
            <a:r>
              <a:rPr lang="zh-CN" sz="2400" b="0">
                <a:ea typeface="微软雅黑" panose="020B0503020204020204" pitchFamily="34" charset="-122"/>
              </a:rPr>
              <a:t>自动清台：通过收钱吧</a:t>
            </a:r>
            <a:r>
              <a:rPr lang="zh-CN" sz="2400" b="0">
                <a:ea typeface="微软雅黑" panose="020B0503020204020204" pitchFamily="34" charset="-122"/>
                <a:cs typeface="等线" panose="02010600030101010101" charset="-122"/>
              </a:rPr>
              <a:t>PC插件</a:t>
            </a:r>
            <a:r>
              <a:rPr lang="zh-CN" sz="2400" b="0">
                <a:solidFill>
                  <a:srgbClr val="FF0000"/>
                </a:solidFill>
                <a:ea typeface="微软雅黑" panose="020B0503020204020204" pitchFamily="34" charset="-122"/>
                <a:cs typeface="等线" panose="02010600030101010101" charset="-122"/>
              </a:rPr>
              <a:t>支付完成后，收钱吧PC插件可以按照预先设置的清台快捷键补按到收银软件界面上</a:t>
            </a:r>
            <a:r>
              <a:rPr lang="zh-CN" sz="2400" b="0">
                <a:ea typeface="微软雅黑" panose="020B0503020204020204" pitchFamily="34" charset="-122"/>
                <a:cs typeface="等线" panose="02010600030101010101" charset="-122"/>
              </a:rPr>
              <a:t>，实现收银软件自动清台出票。</a:t>
            </a:r>
            <a:endParaRPr lang="zh-CN" altLang="en-US" sz="2400" b="0">
              <a:ea typeface="微软雅黑" panose="020B0503020204020204" pitchFamily="34" charset="-122"/>
              <a:cs typeface="等线" panose="02010600030101010101" charset="-122"/>
            </a:endParaRPr>
          </a:p>
        </p:txBody>
      </p:sp>
      <p:pic>
        <p:nvPicPr>
          <p:cNvPr id="4" name="图片 3"/>
          <p:cNvPicPr>
            <a:picLocks noChangeAspect="1"/>
          </p:cNvPicPr>
          <p:nvPr/>
        </p:nvPicPr>
        <p:blipFill>
          <a:blip r:embed="rId2"/>
          <a:stretch>
            <a:fillRect/>
          </a:stretch>
        </p:blipFill>
        <p:spPr>
          <a:xfrm>
            <a:off x="6344285" y="1078230"/>
            <a:ext cx="4621530" cy="3446145"/>
          </a:xfrm>
          <a:prstGeom prst="rect">
            <a:avLst/>
          </a:prstGeom>
          <a:ln>
            <a:solidFill>
              <a:srgbClr val="FF0000"/>
            </a:solidFill>
          </a:ln>
        </p:spPr>
      </p:pic>
      <p:sp>
        <p:nvSpPr>
          <p:cNvPr id="5" name="矩形 4"/>
          <p:cNvSpPr/>
          <p:nvPr/>
        </p:nvSpPr>
        <p:spPr>
          <a:xfrm>
            <a:off x="7814945" y="2672080"/>
            <a:ext cx="1680210" cy="25844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6346190" y="4893945"/>
            <a:ext cx="4619625" cy="829945"/>
          </a:xfrm>
          <a:prstGeom prst="rect">
            <a:avLst/>
          </a:prstGeom>
          <a:noFill/>
          <a:ln w="9525">
            <a:noFill/>
          </a:ln>
        </p:spPr>
        <p:txBody>
          <a:bodyPr wrap="square">
            <a:spAutoFit/>
          </a:bodyPr>
          <a:lstStyle/>
          <a:p>
            <a:pPr indent="0"/>
            <a:r>
              <a:rPr lang="zh-CN" altLang="en-US" sz="2400" b="0">
                <a:ea typeface="微软雅黑" panose="020B0503020204020204" pitchFamily="34" charset="-122"/>
                <a:cs typeface="等线" panose="02010600030101010101" charset="-122"/>
              </a:rPr>
              <a:t>根据商户收银系统实际结算快捷键，键入对应步骤</a:t>
            </a:r>
            <a:endParaRPr lang="zh-CN" altLang="en-US" sz="2400" b="0">
              <a:ea typeface="微软雅黑" panose="020B0503020204020204" pitchFamily="34" charset="-122"/>
              <a:cs typeface="等线" panose="02010600030101010101" charset="-122"/>
            </a:endParaRPr>
          </a:p>
        </p:txBody>
      </p:sp>
      <p:pic>
        <p:nvPicPr>
          <p:cNvPr id="8" name="音频 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99"/>
    </mc:Choice>
    <mc:Fallback>
      <p:transition spd="slow" advTm="3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如何对接收银系统</a:t>
            </a:r>
            <a:endParaRPr lang="zh-CN" altLang="en-US" dirty="0"/>
          </a:p>
        </p:txBody>
      </p:sp>
      <p:pic>
        <p:nvPicPr>
          <p:cNvPr id="6" name="图片 5"/>
          <p:cNvPicPr>
            <a:picLocks noChangeAspect="1"/>
          </p:cNvPicPr>
          <p:nvPr/>
        </p:nvPicPr>
        <p:blipFill>
          <a:blip r:embed="rId1"/>
          <a:stretch>
            <a:fillRect/>
          </a:stretch>
        </p:blipFill>
        <p:spPr>
          <a:xfrm>
            <a:off x="335280" y="1202055"/>
            <a:ext cx="5938520" cy="4454525"/>
          </a:xfrm>
          <a:prstGeom prst="rect">
            <a:avLst/>
          </a:prstGeom>
          <a:ln>
            <a:solidFill>
              <a:srgbClr val="FF0000"/>
            </a:solidFill>
          </a:ln>
        </p:spPr>
      </p:pic>
      <p:sp>
        <p:nvSpPr>
          <p:cNvPr id="11" name="矩形 10"/>
          <p:cNvSpPr/>
          <p:nvPr/>
        </p:nvSpPr>
        <p:spPr>
          <a:xfrm>
            <a:off x="2033905" y="3667760"/>
            <a:ext cx="646430" cy="77279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文本框 1"/>
          <p:cNvSpPr txBox="1"/>
          <p:nvPr/>
        </p:nvSpPr>
        <p:spPr>
          <a:xfrm>
            <a:off x="6712585" y="1849437"/>
            <a:ext cx="5080000" cy="2306955"/>
          </a:xfrm>
          <a:prstGeom prst="rect">
            <a:avLst/>
          </a:prstGeom>
          <a:noFill/>
          <a:ln w="9525">
            <a:noFill/>
          </a:ln>
        </p:spPr>
        <p:txBody>
          <a:bodyPr>
            <a:spAutoFit/>
          </a:bodyPr>
          <a:lstStyle/>
          <a:p>
            <a:pPr indent="266700"/>
            <a:r>
              <a:rPr lang="zh-CN" sz="2400" b="0">
                <a:ea typeface="微软雅黑" panose="020B0503020204020204" pitchFamily="34" charset="-122"/>
              </a:rPr>
              <a:t>打印支付凭证可以使用商家自有打印机进行打印，但</a:t>
            </a:r>
            <a:r>
              <a:rPr lang="zh-CN" sz="2400" b="0">
                <a:solidFill>
                  <a:srgbClr val="FF0000"/>
                </a:solidFill>
                <a:ea typeface="微软雅黑" panose="020B0503020204020204" pitchFamily="34" charset="-122"/>
              </a:rPr>
              <a:t>必须是热敏小票打印机</a:t>
            </a:r>
            <a:r>
              <a:rPr lang="zh-CN" sz="2400" b="0">
                <a:ea typeface="微软雅黑" panose="020B0503020204020204" pitchFamily="34" charset="-122"/>
              </a:rPr>
              <a:t>；激光打印机，针式打印机均不支持。商家自有打印机一般有四类，即客户端上显示的</a:t>
            </a:r>
            <a:r>
              <a:rPr lang="zh-CN" sz="2400" b="0">
                <a:solidFill>
                  <a:srgbClr val="FF0000"/>
                </a:solidFill>
                <a:ea typeface="微软雅黑" panose="020B0503020204020204" pitchFamily="34" charset="-122"/>
              </a:rPr>
              <a:t>驱动打印</a:t>
            </a:r>
            <a:r>
              <a:rPr lang="zh-CN" sz="2400" b="0">
                <a:ea typeface="微软雅黑" panose="020B0503020204020204" pitchFamily="34" charset="-122"/>
              </a:rPr>
              <a:t>、</a:t>
            </a:r>
            <a:r>
              <a:rPr lang="zh-CN" sz="2400" b="0">
                <a:solidFill>
                  <a:srgbClr val="FF0000"/>
                </a:solidFill>
                <a:ea typeface="微软雅黑" panose="020B0503020204020204" pitchFamily="34" charset="-122"/>
              </a:rPr>
              <a:t>串口打印</a:t>
            </a:r>
            <a:r>
              <a:rPr lang="zh-CN" sz="2400" b="0">
                <a:ea typeface="微软雅黑" panose="020B0503020204020204" pitchFamily="34" charset="-122"/>
              </a:rPr>
              <a:t>、</a:t>
            </a:r>
            <a:r>
              <a:rPr lang="zh-CN" sz="2400" b="0">
                <a:solidFill>
                  <a:srgbClr val="FF0000"/>
                </a:solidFill>
                <a:ea typeface="微软雅黑" panose="020B0503020204020204" pitchFamily="34" charset="-122"/>
              </a:rPr>
              <a:t>并口打印</a:t>
            </a:r>
            <a:r>
              <a:rPr lang="zh-CN" sz="2400" b="0">
                <a:ea typeface="微软雅黑" panose="020B0503020204020204" pitchFamily="34" charset="-122"/>
              </a:rPr>
              <a:t>和</a:t>
            </a:r>
            <a:r>
              <a:rPr lang="zh-CN" sz="2400" b="0">
                <a:solidFill>
                  <a:srgbClr val="FF0000"/>
                </a:solidFill>
                <a:ea typeface="微软雅黑" panose="020B0503020204020204" pitchFamily="34" charset="-122"/>
              </a:rPr>
              <a:t>网络打印</a:t>
            </a:r>
            <a:r>
              <a:rPr lang="zh-CN" sz="2400" b="0">
                <a:ea typeface="微软雅黑" panose="020B0503020204020204" pitchFamily="34" charset="-122"/>
              </a:rPr>
              <a:t>。</a:t>
            </a:r>
            <a:endParaRPr lang="zh-CN" altLang="en-US" sz="2400" b="0">
              <a:ea typeface="微软雅黑" panose="020B0503020204020204" pitchFamily="34" charset="-122"/>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63"/>
    </mc:Choice>
    <mc:Fallback>
      <p:transition spd="slow" advTm="3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p:txBody>
          <a:bodyPr>
            <a:normAutofit fontScale="90000"/>
          </a:bodyPr>
          <a:lstStyle/>
          <a:p>
            <a:r>
              <a:rPr lang="en-US" altLang="zh-CN">
                <a:latin typeface="+mj-lt"/>
                <a:ea typeface="+mj-ea"/>
              </a:rPr>
              <a:t>THANK</a:t>
            </a:r>
            <a:br>
              <a:rPr lang="en-US" altLang="zh-CN">
                <a:latin typeface="+mj-lt"/>
                <a:ea typeface="+mj-ea"/>
              </a:rPr>
            </a:br>
            <a:r>
              <a:rPr lang="en-US" altLang="zh-CN">
                <a:latin typeface="+mj-lt"/>
                <a:ea typeface="+mj-ea"/>
              </a:rPr>
              <a:t>YOU</a:t>
            </a:r>
            <a:endParaRPr lang="en-US" altLang="zh-CN">
              <a:latin typeface="+mj-lt"/>
              <a:ea typeface="+mj-ea"/>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6340" y="4040603"/>
            <a:ext cx="2016613" cy="626106"/>
          </a:xfrm>
          <a:prstGeom prst="rect">
            <a:avLst/>
          </a:prstGeom>
        </p:spPr>
      </p:pic>
      <p:pic>
        <p:nvPicPr>
          <p:cNvPr id="7" name="图片 6"/>
          <p:cNvPicPr>
            <a:picLocks noChangeAspect="1"/>
          </p:cNvPicPr>
          <p:nvPr/>
        </p:nvPicPr>
        <p:blipFill>
          <a:blip r:embed="rId3"/>
          <a:stretch>
            <a:fillRect/>
          </a:stretch>
        </p:blipFill>
        <p:spPr>
          <a:xfrm>
            <a:off x="8893505" y="4744208"/>
            <a:ext cx="2704227" cy="355999"/>
          </a:xfrm>
          <a:prstGeom prst="rect">
            <a:avLst/>
          </a:prstGeom>
        </p:spPr>
      </p:pic>
      <p:pic>
        <p:nvPicPr>
          <p:cNvPr id="4" name="音频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366500" y="6032500"/>
            <a:ext cx="609600" cy="609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4650"/>
    </mc:Choice>
    <mc:Fallback>
      <p:transition spd="slow" advTm="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自研版</a:t>
            </a:r>
            <a:r>
              <a:rPr lang="en-US" altLang="zh-CN" dirty="0"/>
              <a:t>PC</a:t>
            </a:r>
            <a:r>
              <a:rPr lang="zh-CN" altLang="en-US" dirty="0"/>
              <a:t>插件优势</a:t>
            </a:r>
            <a:endParaRPr lang="en-US" altLang="zh-CN" dirty="0"/>
          </a:p>
        </p:txBody>
      </p:sp>
      <p:sp>
        <p:nvSpPr>
          <p:cNvPr id="6" name="内容占位符 5"/>
          <p:cNvSpPr>
            <a:spLocks noGrp="1"/>
          </p:cNvSpPr>
          <p:nvPr>
            <p:ph idx="1"/>
          </p:nvPr>
        </p:nvSpPr>
        <p:spPr>
          <a:xfrm>
            <a:off x="852170" y="974725"/>
            <a:ext cx="6052820" cy="4909185"/>
          </a:xfrm>
        </p:spPr>
        <p:txBody>
          <a:bodyPr>
            <a:normAutofit lnSpcReduction="10000"/>
          </a:bodyPr>
          <a:lstStyle/>
          <a:p>
            <a:pPr marL="0" indent="0">
              <a:lnSpc>
                <a:spcPct val="180000"/>
              </a:lnSpc>
              <a:buNone/>
            </a:pPr>
            <a:r>
              <a:rPr kumimoji="1" lang="zh-CN" altLang="en-US" dirty="0"/>
              <a:t>对比意锐、微收银</a:t>
            </a:r>
            <a:r>
              <a:rPr kumimoji="1" lang="en-US" altLang="zh-CN" dirty="0"/>
              <a:t>PC</a:t>
            </a:r>
            <a:r>
              <a:rPr kumimoji="1" lang="zh-CN" altLang="en-US" dirty="0"/>
              <a:t>插件：</a:t>
            </a:r>
            <a:endParaRPr kumimoji="1" lang="en-US" altLang="zh-CN" dirty="0"/>
          </a:p>
          <a:p>
            <a:pPr marL="0" indent="0">
              <a:lnSpc>
                <a:spcPct val="180000"/>
              </a:lnSpc>
              <a:buFont typeface="Arial" panose="020B0604020202020204"/>
              <a:buNone/>
            </a:pPr>
            <a:r>
              <a:rPr lang="en-US" altLang="zh-CN" dirty="0"/>
              <a:t>1.</a:t>
            </a:r>
            <a:r>
              <a:rPr lang="zh-CN" altLang="en-US" dirty="0"/>
              <a:t>安装过程更简单</a:t>
            </a:r>
            <a:endParaRPr lang="zh-CN" altLang="en-US" dirty="0"/>
          </a:p>
          <a:p>
            <a:pPr marL="0" indent="0">
              <a:lnSpc>
                <a:spcPct val="180000"/>
              </a:lnSpc>
              <a:buFont typeface="Arial" panose="020B0604020202020204"/>
              <a:buNone/>
            </a:pPr>
            <a:r>
              <a:rPr lang="en-US" altLang="zh-CN" dirty="0"/>
              <a:t>2.OCR</a:t>
            </a:r>
            <a:r>
              <a:rPr lang="zh-CN" altLang="en-US" dirty="0"/>
              <a:t>识别准确性高</a:t>
            </a:r>
            <a:endParaRPr lang="en-US" altLang="zh-CN" dirty="0"/>
          </a:p>
          <a:p>
            <a:pPr marL="0" indent="0">
              <a:lnSpc>
                <a:spcPct val="180000"/>
              </a:lnSpc>
              <a:buFont typeface="Arial" panose="020B0604020202020204"/>
              <a:buNone/>
            </a:pPr>
            <a:r>
              <a:rPr lang="en-US" altLang="zh-CN" dirty="0"/>
              <a:t>3.</a:t>
            </a:r>
            <a:r>
              <a:rPr lang="zh-CN" altLang="en-US" dirty="0"/>
              <a:t>新增门店账本</a:t>
            </a:r>
            <a:endParaRPr lang="en-US" altLang="zh-CN" dirty="0"/>
          </a:p>
          <a:p>
            <a:pPr marL="0" indent="0">
              <a:lnSpc>
                <a:spcPct val="180000"/>
              </a:lnSpc>
              <a:buFont typeface="Arial" panose="020B0604020202020204"/>
              <a:buNone/>
            </a:pPr>
            <a:r>
              <a:rPr lang="en-US" altLang="zh-CN" dirty="0"/>
              <a:t>4.</a:t>
            </a:r>
            <a:r>
              <a:rPr lang="zh-CN" altLang="en-US" dirty="0"/>
              <a:t>新增预结单功能</a:t>
            </a:r>
            <a:br>
              <a:rPr lang="zh-CN" altLang="en-US" sz="2000" dirty="0"/>
            </a:br>
            <a:endParaRPr kumimoji="1" lang="zh-CN" altLang="en-US" sz="2000" dirty="0"/>
          </a:p>
        </p:txBody>
      </p:sp>
      <p:pic>
        <p:nvPicPr>
          <p:cNvPr id="8" name="图片 7"/>
          <p:cNvPicPr>
            <a:picLocks noChangeAspect="1"/>
          </p:cNvPicPr>
          <p:nvPr/>
        </p:nvPicPr>
        <p:blipFill>
          <a:blip r:embed="rId1"/>
          <a:srcRect l="29733" t="334"/>
          <a:stretch>
            <a:fillRect/>
          </a:stretch>
        </p:blipFill>
        <p:spPr>
          <a:xfrm>
            <a:off x="5027295" y="1845310"/>
            <a:ext cx="5708650" cy="3984625"/>
          </a:xfrm>
          <a:prstGeom prst="rect">
            <a:avLst/>
          </a:prstGeom>
          <a:effectLst>
            <a:innerShdw blurRad="63500" dist="50800">
              <a:prstClr val="black">
                <a:alpha val="50000"/>
              </a:prstClr>
            </a:innerShdw>
          </a:effectLst>
        </p:spPr>
      </p:pic>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24"/>
    </mc:Choice>
    <mc:Fallback>
      <p:transition spd="slow" advTm="2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新功能介绍</a:t>
            </a:r>
            <a:endParaRPr lang="zh-CN" altLang="en-US"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6771" y="1931699"/>
            <a:ext cx="2322814" cy="3240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082" y="1931699"/>
            <a:ext cx="1920000" cy="3240000"/>
          </a:xfrm>
          <a:prstGeom prst="rect">
            <a:avLst/>
          </a:prstGeom>
        </p:spPr>
      </p:pic>
      <p:sp>
        <p:nvSpPr>
          <p:cNvPr id="9" name="矩形 8"/>
          <p:cNvSpPr/>
          <p:nvPr/>
        </p:nvSpPr>
        <p:spPr>
          <a:xfrm>
            <a:off x="5608955" y="863629"/>
            <a:ext cx="6096000" cy="4338320"/>
          </a:xfrm>
          <a:prstGeom prst="rect">
            <a:avLst/>
          </a:prstGeom>
        </p:spPr>
        <p:txBody>
          <a:bodyPr>
            <a:spAutoFit/>
          </a:bodyPr>
          <a:lstStyle/>
          <a:p>
            <a:pPr>
              <a:lnSpc>
                <a:spcPct val="150000"/>
              </a:lnSpc>
            </a:pPr>
            <a:r>
              <a:rPr lang="zh-CN" altLang="en-US" dirty="0">
                <a:solidFill>
                  <a:srgbClr val="172B4D"/>
                </a:solidFill>
                <a:latin typeface="-apple-system" charset="0"/>
              </a:rPr>
              <a:t>场景：餐饮</a:t>
            </a:r>
            <a:r>
              <a:rPr lang="en-US" altLang="zh-CN" dirty="0">
                <a:solidFill>
                  <a:srgbClr val="172B4D"/>
                </a:solidFill>
                <a:latin typeface="-apple-system" charset="0"/>
              </a:rPr>
              <a:t>--</a:t>
            </a:r>
            <a:r>
              <a:rPr lang="zh-CN" altLang="en-US" dirty="0">
                <a:solidFill>
                  <a:srgbClr val="172B4D"/>
                </a:solidFill>
                <a:latin typeface="-apple-system" charset="0"/>
              </a:rPr>
              <a:t>围餐等先打印小票后支付的收银场景。</a:t>
            </a:r>
            <a:endParaRPr lang="en-US" altLang="zh-CN" b="1" dirty="0">
              <a:solidFill>
                <a:srgbClr val="172B4D"/>
              </a:solidFill>
              <a:latin typeface="-apple-system" charset="0"/>
            </a:endParaRPr>
          </a:p>
          <a:p>
            <a:pPr>
              <a:lnSpc>
                <a:spcPct val="150000"/>
              </a:lnSpc>
            </a:pPr>
            <a:r>
              <a:rPr lang="en-US" altLang="zh-CN" b="1" dirty="0">
                <a:solidFill>
                  <a:srgbClr val="172B4D"/>
                </a:solidFill>
                <a:latin typeface="-apple-system" charset="0"/>
              </a:rPr>
              <a:t>1. </a:t>
            </a:r>
            <a:r>
              <a:rPr lang="zh-CN" altLang="en-US" b="1" dirty="0">
                <a:solidFill>
                  <a:srgbClr val="172B4D"/>
                </a:solidFill>
                <a:latin typeface="-apple-system" charset="0"/>
              </a:rPr>
              <a:t>打印含有支付二维码的小票</a:t>
            </a:r>
            <a:endParaRPr lang="zh-CN" altLang="en-US" b="1" dirty="0">
              <a:solidFill>
                <a:srgbClr val="172B4D"/>
              </a:solidFill>
              <a:latin typeface="-apple-system" charset="0"/>
            </a:endParaRPr>
          </a:p>
          <a:p>
            <a:pPr>
              <a:lnSpc>
                <a:spcPct val="150000"/>
              </a:lnSpc>
            </a:pPr>
            <a:r>
              <a:rPr lang="zh-CN" altLang="en-US" dirty="0">
                <a:solidFill>
                  <a:srgbClr val="172B4D"/>
                </a:solidFill>
                <a:latin typeface="-apple-system" charset="0"/>
              </a:rPr>
              <a:t>消费者通过服务员点单，点单后服务员在收银机打印流水单、含有该笔订单对应金额的二维码。</a:t>
            </a:r>
            <a:endParaRPr lang="en-US" altLang="zh-CN" dirty="0">
              <a:solidFill>
                <a:srgbClr val="172B4D"/>
              </a:solidFill>
              <a:latin typeface="-apple-system" charset="0"/>
            </a:endParaRPr>
          </a:p>
          <a:p>
            <a:pPr>
              <a:lnSpc>
                <a:spcPct val="150000"/>
              </a:lnSpc>
            </a:pPr>
            <a:r>
              <a:rPr lang="en-US" altLang="zh-CN" b="1" dirty="0">
                <a:solidFill>
                  <a:srgbClr val="172B4D"/>
                </a:solidFill>
                <a:latin typeface="-apple-system" charset="0"/>
              </a:rPr>
              <a:t>2.</a:t>
            </a:r>
            <a:r>
              <a:rPr lang="zh-CN" altLang="en-US" b="1" dirty="0">
                <a:solidFill>
                  <a:srgbClr val="172B4D"/>
                </a:solidFill>
                <a:latin typeface="-apple-system" charset="0"/>
              </a:rPr>
              <a:t>插件查询交易</a:t>
            </a:r>
            <a:endParaRPr lang="en-US" altLang="zh-CN" b="1" dirty="0">
              <a:solidFill>
                <a:srgbClr val="172B4D"/>
              </a:solidFill>
              <a:latin typeface="-apple-system" charset="0"/>
            </a:endParaRPr>
          </a:p>
          <a:p>
            <a:pPr>
              <a:lnSpc>
                <a:spcPct val="150000"/>
              </a:lnSpc>
            </a:pPr>
            <a:r>
              <a:rPr lang="zh-CN" altLang="en-US" dirty="0">
                <a:solidFill>
                  <a:srgbClr val="172B4D"/>
                </a:solidFill>
                <a:latin typeface="-apple-system" charset="0"/>
              </a:rPr>
              <a:t>交易完成后，交易结果返回到插件端。交易可在插件端、</a:t>
            </a:r>
            <a:r>
              <a:rPr lang="en-US" altLang="zh-CN" dirty="0">
                <a:solidFill>
                  <a:srgbClr val="172B4D"/>
                </a:solidFill>
                <a:latin typeface="-apple-system" charset="0"/>
              </a:rPr>
              <a:t>APP</a:t>
            </a:r>
            <a:r>
              <a:rPr lang="zh-CN" altLang="en-US" dirty="0">
                <a:solidFill>
                  <a:srgbClr val="172B4D"/>
                </a:solidFill>
                <a:latin typeface="-apple-system" charset="0"/>
              </a:rPr>
              <a:t>、商户服务平台</a:t>
            </a:r>
            <a:r>
              <a:rPr lang="en-US" altLang="zh-CN" dirty="0">
                <a:solidFill>
                  <a:srgbClr val="FF0000"/>
                </a:solidFill>
                <a:latin typeface="仿宋" panose="02010609060101010101" charset="-122"/>
                <a:ea typeface="仿宋" panose="02010609060101010101" charset="-122"/>
              </a:rPr>
              <a:t>s.shouqianba.com</a:t>
            </a:r>
            <a:r>
              <a:rPr lang="zh-CN" altLang="en-US" dirty="0">
                <a:solidFill>
                  <a:srgbClr val="172B4D"/>
                </a:solidFill>
                <a:latin typeface="-apple-system" charset="0"/>
              </a:rPr>
              <a:t>查询。</a:t>
            </a:r>
            <a:endParaRPr lang="zh-CN" altLang="en-US" dirty="0">
              <a:solidFill>
                <a:srgbClr val="172B4D"/>
              </a:solidFill>
              <a:latin typeface="-apple-system" charset="0"/>
            </a:endParaRPr>
          </a:p>
          <a:p>
            <a:pPr>
              <a:lnSpc>
                <a:spcPct val="150000"/>
              </a:lnSpc>
            </a:pPr>
            <a:r>
              <a:rPr lang="en-US" altLang="zh-CN" b="1" i="0" dirty="0">
                <a:solidFill>
                  <a:srgbClr val="172B4D"/>
                </a:solidFill>
                <a:effectLst/>
                <a:latin typeface="-apple-system" charset="0"/>
              </a:rPr>
              <a:t>3.</a:t>
            </a:r>
            <a:r>
              <a:rPr lang="zh-CN" altLang="en-US" b="1" i="0" dirty="0">
                <a:solidFill>
                  <a:srgbClr val="172B4D"/>
                </a:solidFill>
                <a:effectLst/>
                <a:latin typeface="-apple-system" charset="0"/>
              </a:rPr>
              <a:t>设置快捷键唤起</a:t>
            </a:r>
            <a:endParaRPr lang="en-US" altLang="zh-CN" b="1" i="0" dirty="0">
              <a:solidFill>
                <a:srgbClr val="172B4D"/>
              </a:solidFill>
              <a:effectLst/>
              <a:latin typeface="-apple-system" charset="0"/>
            </a:endParaRPr>
          </a:p>
          <a:p>
            <a:pPr>
              <a:lnSpc>
                <a:spcPct val="150000"/>
              </a:lnSpc>
            </a:pPr>
            <a:r>
              <a:rPr lang="zh-CN" altLang="en-US" b="0" i="0" dirty="0">
                <a:solidFill>
                  <a:srgbClr val="172B4D"/>
                </a:solidFill>
                <a:effectLst/>
                <a:latin typeface="-apple-system" charset="0"/>
              </a:rPr>
              <a:t>必须在 </a:t>
            </a:r>
            <a:r>
              <a:rPr lang="zh-CN" altLang="en-US" sz="2000" b="0" i="0" dirty="0">
                <a:solidFill>
                  <a:srgbClr val="FF0000"/>
                </a:solidFill>
                <a:effectLst/>
                <a:latin typeface="-apple-system" charset="0"/>
              </a:rPr>
              <a:t>设置页面</a:t>
            </a:r>
            <a:r>
              <a:rPr lang="en-US" altLang="zh-CN" sz="2000" b="0" i="0" dirty="0">
                <a:solidFill>
                  <a:srgbClr val="FF0000"/>
                </a:solidFill>
                <a:effectLst/>
                <a:latin typeface="-apple-system" charset="0"/>
              </a:rPr>
              <a:t>-</a:t>
            </a:r>
            <a:r>
              <a:rPr lang="zh-CN" altLang="en-US" sz="2000" b="0" i="0" dirty="0">
                <a:solidFill>
                  <a:srgbClr val="FF0000"/>
                </a:solidFill>
                <a:effectLst/>
                <a:latin typeface="-apple-system" charset="0"/>
              </a:rPr>
              <a:t>快捷键</a:t>
            </a:r>
            <a:r>
              <a:rPr lang="en-US" altLang="zh-CN" sz="2000" b="0" i="0" dirty="0">
                <a:solidFill>
                  <a:srgbClr val="FF0000"/>
                </a:solidFill>
                <a:effectLst/>
                <a:latin typeface="-apple-system" charset="0"/>
              </a:rPr>
              <a:t>-</a:t>
            </a:r>
            <a:r>
              <a:rPr lang="zh-CN" altLang="en-US" sz="2000" b="0" i="0" dirty="0">
                <a:solidFill>
                  <a:srgbClr val="FF0000"/>
                </a:solidFill>
                <a:effectLst/>
                <a:latin typeface="-apple-system" charset="0"/>
              </a:rPr>
              <a:t>唤起预结单 设置快捷键唤起该页面</a:t>
            </a:r>
            <a:r>
              <a:rPr lang="zh-CN" altLang="en-US" b="0" i="0" dirty="0">
                <a:solidFill>
                  <a:srgbClr val="172B4D"/>
                </a:solidFill>
                <a:effectLst/>
                <a:latin typeface="-apple-system" charset="0"/>
              </a:rPr>
              <a:t>，否则该功能无法使用</a:t>
            </a:r>
            <a:endParaRPr lang="zh-CN" altLang="en-US" b="0" i="0" dirty="0">
              <a:solidFill>
                <a:srgbClr val="172B4D"/>
              </a:solidFill>
              <a:effectLst/>
              <a:latin typeface="-apple-system" charset="0"/>
            </a:endParaRPr>
          </a:p>
        </p:txBody>
      </p:sp>
      <p:sp>
        <p:nvSpPr>
          <p:cNvPr id="10" name="标题 1"/>
          <p:cNvSpPr>
            <a:spLocks noGrp="1"/>
          </p:cNvSpPr>
          <p:nvPr/>
        </p:nvSpPr>
        <p:spPr>
          <a:xfrm>
            <a:off x="895985" y="863600"/>
            <a:ext cx="2489200" cy="1068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t>预结单：</a:t>
            </a:r>
            <a:endParaRPr kumimoji="1" lang="zh-CN" altLang="en-US" sz="2800" b="1" dirty="0"/>
          </a:p>
        </p:txBody>
      </p:sp>
      <p:pic>
        <p:nvPicPr>
          <p:cNvPr id="11" name="音频 1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092"/>
    </mc:Choice>
    <mc:Fallback>
      <p:transition spd="slow" advTm="5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新功能介绍</a:t>
            </a:r>
            <a:endParaRPr lang="zh-CN" altLang="en-US"/>
          </a:p>
        </p:txBody>
      </p:sp>
      <p:sp>
        <p:nvSpPr>
          <p:cNvPr id="5" name="矩形 4"/>
          <p:cNvSpPr/>
          <p:nvPr/>
        </p:nvSpPr>
        <p:spPr>
          <a:xfrm>
            <a:off x="197829" y="1411358"/>
            <a:ext cx="11089295" cy="783997"/>
          </a:xfrm>
          <a:prstGeom prst="rect">
            <a:avLst/>
          </a:prstGeom>
        </p:spPr>
        <p:txBody>
          <a:bodyPr wrap="square">
            <a:spAutoFit/>
          </a:bodyPr>
          <a:lstStyle/>
          <a:p>
            <a:pPr>
              <a:lnSpc>
                <a:spcPct val="130000"/>
              </a:lnSpc>
            </a:pPr>
            <a:r>
              <a:rPr lang="en-US" altLang="zh-CN" dirty="0">
                <a:solidFill>
                  <a:srgbClr val="172B4D"/>
                </a:solidFill>
                <a:latin typeface="-apple-system" charset="0"/>
              </a:rPr>
              <a:t>1.</a:t>
            </a:r>
            <a:r>
              <a:rPr lang="zh-CN" altLang="en-US" dirty="0">
                <a:solidFill>
                  <a:srgbClr val="172B4D"/>
                </a:solidFill>
                <a:latin typeface="-apple-system" charset="0"/>
              </a:rPr>
              <a:t>本版本默认门店账本全部开通</a:t>
            </a:r>
            <a:endParaRPr lang="en-US" altLang="zh-CN" dirty="0">
              <a:solidFill>
                <a:srgbClr val="172B4D"/>
              </a:solidFill>
              <a:latin typeface="-apple-system" charset="0"/>
            </a:endParaRPr>
          </a:p>
          <a:p>
            <a:pPr>
              <a:lnSpc>
                <a:spcPct val="130000"/>
              </a:lnSpc>
            </a:pPr>
            <a:r>
              <a:rPr lang="en-US" altLang="zh-CN" dirty="0">
                <a:solidFill>
                  <a:srgbClr val="172B4D"/>
                </a:solidFill>
                <a:latin typeface="-apple-system" charset="0"/>
              </a:rPr>
              <a:t>2.</a:t>
            </a:r>
            <a:r>
              <a:rPr lang="zh-CN" altLang="en-US" dirty="0">
                <a:solidFill>
                  <a:srgbClr val="172B4D"/>
                </a:solidFill>
                <a:latin typeface="-apple-system" charset="0"/>
              </a:rPr>
              <a:t>在插件上选定的交易时间段内查看本门店</a:t>
            </a:r>
            <a:r>
              <a:rPr lang="zh-CN" altLang="en-US" dirty="0">
                <a:solidFill>
                  <a:srgbClr val="FF0000"/>
                </a:solidFill>
                <a:latin typeface="-apple-system" charset="0"/>
              </a:rPr>
              <a:t>所有</a:t>
            </a:r>
            <a:r>
              <a:rPr lang="zh-CN" altLang="en-US" dirty="0">
                <a:solidFill>
                  <a:srgbClr val="172B4D"/>
                </a:solidFill>
                <a:latin typeface="-apple-system" charset="0"/>
              </a:rPr>
              <a:t>选定终端的</a:t>
            </a:r>
            <a:r>
              <a:rPr lang="zh-CN" altLang="en-US" dirty="0">
                <a:solidFill>
                  <a:srgbClr val="FF0000"/>
                </a:solidFill>
                <a:latin typeface="-apple-system" charset="0"/>
              </a:rPr>
              <a:t>交易汇总和明细</a:t>
            </a:r>
            <a:r>
              <a:rPr lang="zh-CN" altLang="en-US" dirty="0">
                <a:solidFill>
                  <a:srgbClr val="172B4D"/>
                </a:solidFill>
                <a:latin typeface="-apple-system" charset="0"/>
              </a:rPr>
              <a:t>；（语音播报和打印暂时未打通）</a:t>
            </a:r>
            <a:endParaRPr lang="zh-CN" altLang="en-US" dirty="0"/>
          </a:p>
        </p:txBody>
      </p:sp>
      <p:pic>
        <p:nvPicPr>
          <p:cNvPr id="4" name="图片 3"/>
          <p:cNvPicPr>
            <a:picLocks noChangeAspect="1"/>
          </p:cNvPicPr>
          <p:nvPr/>
        </p:nvPicPr>
        <p:blipFill>
          <a:blip r:embed="rId1"/>
          <a:stretch>
            <a:fillRect/>
          </a:stretch>
        </p:blipFill>
        <p:spPr>
          <a:xfrm>
            <a:off x="112395" y="2489200"/>
            <a:ext cx="5239385" cy="4197985"/>
          </a:xfrm>
          <a:prstGeom prst="rect">
            <a:avLst/>
          </a:prstGeom>
        </p:spPr>
      </p:pic>
      <p:pic>
        <p:nvPicPr>
          <p:cNvPr id="7" name="图片 6"/>
          <p:cNvPicPr>
            <a:picLocks noChangeAspect="1"/>
          </p:cNvPicPr>
          <p:nvPr/>
        </p:nvPicPr>
        <p:blipFill>
          <a:blip r:embed="rId2"/>
          <a:stretch>
            <a:fillRect/>
          </a:stretch>
        </p:blipFill>
        <p:spPr>
          <a:xfrm>
            <a:off x="5492750" y="2470785"/>
            <a:ext cx="5300980" cy="4216400"/>
          </a:xfrm>
          <a:prstGeom prst="rect">
            <a:avLst/>
          </a:prstGeom>
        </p:spPr>
      </p:pic>
      <p:sp>
        <p:nvSpPr>
          <p:cNvPr id="10" name="标题 1"/>
          <p:cNvSpPr>
            <a:spLocks noGrp="1"/>
          </p:cNvSpPr>
          <p:nvPr/>
        </p:nvSpPr>
        <p:spPr>
          <a:xfrm>
            <a:off x="580390" y="605155"/>
            <a:ext cx="2489200" cy="1068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t>门店账本：</a:t>
            </a:r>
            <a:endParaRPr kumimoji="1" lang="zh-CN" altLang="en-US" sz="2400" b="1" dirty="0"/>
          </a:p>
        </p:txBody>
      </p:sp>
      <p:pic>
        <p:nvPicPr>
          <p:cNvPr id="11" name="图片 10"/>
          <p:cNvPicPr>
            <a:picLocks noChangeAspect="1"/>
          </p:cNvPicPr>
          <p:nvPr/>
        </p:nvPicPr>
        <p:blipFill>
          <a:blip r:embed="rId1"/>
          <a:stretch>
            <a:fillRect/>
          </a:stretch>
        </p:blipFill>
        <p:spPr>
          <a:xfrm>
            <a:off x="125730" y="2369185"/>
            <a:ext cx="5239385" cy="4197985"/>
          </a:xfrm>
          <a:prstGeom prst="rect">
            <a:avLst/>
          </a:prstGeom>
        </p:spPr>
      </p:pic>
      <p:pic>
        <p:nvPicPr>
          <p:cNvPr id="12" name="图片 11"/>
          <p:cNvPicPr>
            <a:picLocks noChangeAspect="1"/>
          </p:cNvPicPr>
          <p:nvPr/>
        </p:nvPicPr>
        <p:blipFill>
          <a:blip r:embed="rId2"/>
          <a:stretch>
            <a:fillRect/>
          </a:stretch>
        </p:blipFill>
        <p:spPr>
          <a:xfrm>
            <a:off x="5506085" y="2350770"/>
            <a:ext cx="5300980" cy="4216400"/>
          </a:xfrm>
          <a:prstGeom prst="rect">
            <a:avLst/>
          </a:prstGeom>
        </p:spPr>
      </p:pic>
      <p:pic>
        <p:nvPicPr>
          <p:cNvPr id="9" name="音频 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37"/>
    </mc:Choice>
    <mc:Fallback>
      <p:transition spd="slow" advTm="1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0215" y="240665"/>
            <a:ext cx="10515600" cy="659130"/>
          </a:xfrm>
        </p:spPr>
        <p:txBody>
          <a:bodyPr/>
          <a:lstStyle/>
          <a:p>
            <a:r>
              <a:rPr lang="zh-CN" altLang="en-US" dirty="0">
                <a:solidFill>
                  <a:srgbClr val="000000"/>
                </a:solidFill>
                <a:sym typeface="+mn-ea"/>
              </a:rPr>
              <a:t>自研版插件安装流程</a:t>
            </a:r>
            <a:endParaRPr lang="zh-CN" altLang="en-US" dirty="0">
              <a:solidFill>
                <a:srgbClr val="000000"/>
              </a:solidFill>
              <a:effectLst/>
              <a:sym typeface="+mn-ea"/>
            </a:endParaRPr>
          </a:p>
        </p:txBody>
      </p:sp>
      <p:sp>
        <p:nvSpPr>
          <p:cNvPr id="6" name="内容占位符 5"/>
          <p:cNvSpPr>
            <a:spLocks noGrp="1"/>
          </p:cNvSpPr>
          <p:nvPr>
            <p:ph idx="1"/>
          </p:nvPr>
        </p:nvSpPr>
        <p:spPr>
          <a:xfrm>
            <a:off x="1619250" y="1879600"/>
            <a:ext cx="8954135" cy="4351655"/>
          </a:xfrm>
        </p:spPr>
        <p:txBody>
          <a:bodyPr/>
          <a:lstStyle/>
          <a:p>
            <a:pPr marL="0" indent="0" algn="ctr" latinLnBrk="1">
              <a:buNone/>
            </a:pPr>
            <a:r>
              <a:rPr lang="zh-CN" altLang="en-US" dirty="0"/>
              <a:t>自研插件下载链接：</a:t>
            </a:r>
            <a:endParaRPr lang="zh-CN" altLang="en-US" dirty="0"/>
          </a:p>
          <a:p>
            <a:pPr marL="0" indent="0" algn="ctr" latinLnBrk="1">
              <a:buNone/>
            </a:pPr>
            <a:r>
              <a:rPr lang="en-US" altLang="zh-CN" dirty="0">
                <a:hlinkClick r:id="rId1" tooltip="" action="ppaction://hlinkfile"/>
              </a:rPr>
              <a:t>https://sqb-autoupdate.shouqianba.com/coco/setup.zip</a:t>
            </a:r>
            <a:endParaRPr lang="en-US" altLang="zh-CN" dirty="0"/>
          </a:p>
          <a:p>
            <a:pPr marL="0" indent="0" algn="ctr" latinLnBrk="1">
              <a:buNone/>
            </a:pPr>
            <a:r>
              <a:rPr lang="zh-CN" altLang="en-US" dirty="0"/>
              <a:t>下载后解压安装，一直点击下一步，直到完成。</a:t>
            </a:r>
            <a:endParaRPr lang="en-US" altLang="zh-CN" dirty="0"/>
          </a:p>
          <a:p>
            <a:pPr marL="0" indent="0" algn="ctr" latinLnBrk="1">
              <a:buNone/>
            </a:pPr>
            <a:r>
              <a:rPr lang="zh-CN" altLang="en-US" dirty="0"/>
              <a:t>备注：默认安装在</a:t>
            </a:r>
            <a:r>
              <a:rPr lang="en-US" altLang="zh-CN" dirty="0"/>
              <a:t>C</a:t>
            </a:r>
            <a:r>
              <a:rPr lang="zh-CN" altLang="en-US" dirty="0"/>
              <a:t>盘，安装过程中可以选择安装到</a:t>
            </a:r>
            <a:r>
              <a:rPr lang="en-US" altLang="zh-CN" dirty="0"/>
              <a:t>D</a:t>
            </a:r>
            <a:r>
              <a:rPr lang="zh-CN" altLang="en-US" dirty="0"/>
              <a:t>盘或者其他盘。</a:t>
            </a:r>
            <a:endParaRPr lang="en-US" altLang="zh-CN"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42"/>
    </mc:Choice>
    <mc:Fallback>
      <p:transition spd="slow" advTm="2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05790" y="1094740"/>
            <a:ext cx="11353800" cy="4885690"/>
            <a:chOff x="483" y="2246"/>
            <a:chExt cx="17880" cy="7694"/>
          </a:xfrm>
        </p:grpSpPr>
        <p:sp>
          <p:nvSpPr>
            <p:cNvPr id="9" name="文本框 8"/>
            <p:cNvSpPr txBox="1"/>
            <p:nvPr/>
          </p:nvSpPr>
          <p:spPr>
            <a:xfrm>
              <a:off x="483" y="7470"/>
              <a:ext cx="17880" cy="2470"/>
            </a:xfrm>
            <a:prstGeom prst="rect">
              <a:avLst/>
            </a:prstGeom>
            <a:noFill/>
          </p:spPr>
          <p:txBody>
            <a:bodyPr wrap="square" rtlCol="0">
              <a:spAutoFit/>
            </a:bodyPr>
            <a:lstStyle/>
            <a:p>
              <a:r>
                <a:rPr kumimoji="1" lang="zh-CN" altLang="en-US" sz="2400" dirty="0"/>
                <a:t>激活码获取路径：</a:t>
              </a:r>
              <a:endParaRPr kumimoji="1" lang="en-US" altLang="zh-CN" sz="2400" dirty="0"/>
            </a:p>
            <a:p>
              <a:r>
                <a:rPr kumimoji="1" lang="en-US" altLang="zh-CN" sz="2400" dirty="0"/>
                <a:t>1.CRM</a:t>
              </a:r>
              <a:r>
                <a:rPr kumimoji="1" lang="zh-CN" altLang="en-US" sz="2400" dirty="0"/>
                <a:t>：</a:t>
              </a:r>
              <a:r>
                <a:rPr lang="zh-CN" altLang="zh-CN" sz="2400" dirty="0"/>
                <a:t>在疯狂收钱吧搜索需要激活的商户，选择该商户后在门店信息最下方【终端列表】中选择【终端激活】，选择【激活</a:t>
              </a:r>
              <a:r>
                <a:rPr lang="en-US" altLang="zh-CN" sz="2400" dirty="0"/>
                <a:t>PC</a:t>
              </a:r>
              <a:r>
                <a:rPr lang="zh-CN" altLang="en-US" sz="2400" dirty="0"/>
                <a:t>插件</a:t>
              </a:r>
              <a:r>
                <a:rPr lang="zh-CN" altLang="zh-CN" sz="2400" dirty="0"/>
                <a:t>】选项获取终端激活码； </a:t>
              </a:r>
              <a:endParaRPr kumimoji="1" lang="en-US" altLang="zh-CN" sz="2400" dirty="0"/>
            </a:p>
            <a:p>
              <a:r>
                <a:rPr kumimoji="1" lang="en-US" altLang="zh-CN" sz="2400" dirty="0"/>
                <a:t>2.</a:t>
              </a:r>
              <a:r>
                <a:rPr kumimoji="1" lang="zh-CN" altLang="en-US" sz="2400" dirty="0"/>
                <a:t>收钱吧</a:t>
              </a:r>
              <a:r>
                <a:rPr kumimoji="1" lang="en-US" altLang="zh-CN" sz="2400" dirty="0"/>
                <a:t>APP—</a:t>
              </a:r>
              <a:r>
                <a:rPr kumimoji="1" lang="zh-CN" altLang="en-US" sz="2400" dirty="0"/>
                <a:t>我的</a:t>
              </a:r>
              <a:r>
                <a:rPr kumimoji="1" lang="en-US" altLang="zh-CN" sz="2400" dirty="0"/>
                <a:t>—</a:t>
              </a:r>
              <a:r>
                <a:rPr kumimoji="1" lang="zh-CN" altLang="en-US" sz="2400" dirty="0"/>
                <a:t>收款工具 </a:t>
              </a:r>
              <a:r>
                <a:rPr kumimoji="1" lang="en-US" altLang="zh-CN" sz="2400" dirty="0"/>
                <a:t>— 【</a:t>
              </a:r>
              <a:r>
                <a:rPr kumimoji="1" lang="zh-CN" altLang="en-US" sz="2400" dirty="0"/>
                <a:t>添加</a:t>
              </a:r>
              <a:r>
                <a:rPr kumimoji="1" lang="en-US" altLang="zh-CN" sz="2400" dirty="0"/>
                <a:t>】 — 【Pc</a:t>
              </a:r>
              <a:r>
                <a:rPr kumimoji="1" lang="zh-CN" altLang="en-US" sz="2400" dirty="0"/>
                <a:t>插件</a:t>
              </a:r>
              <a:r>
                <a:rPr kumimoji="1" lang="en-US" altLang="zh-CN" sz="2400" dirty="0"/>
                <a:t>】</a:t>
              </a:r>
              <a:r>
                <a:rPr kumimoji="1" lang="zh-CN" altLang="en-US" sz="2400" dirty="0"/>
                <a:t>；</a:t>
              </a:r>
              <a:endParaRPr kumimoji="1" lang="en-US" altLang="zh-CN" sz="2400"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23" y="2246"/>
              <a:ext cx="6756" cy="5102"/>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 y="2246"/>
              <a:ext cx="5847" cy="5102"/>
            </a:xfrm>
            <a:prstGeom prst="rect">
              <a:avLst/>
            </a:prstGeom>
          </p:spPr>
        </p:pic>
      </p:grpSp>
      <p:sp>
        <p:nvSpPr>
          <p:cNvPr id="4" name="标题 3"/>
          <p:cNvSpPr>
            <a:spLocks noGrp="1"/>
          </p:cNvSpPr>
          <p:nvPr>
            <p:ph type="title"/>
          </p:nvPr>
        </p:nvSpPr>
        <p:spPr/>
        <p:txBody>
          <a:bodyPr/>
          <a:lstStyle/>
          <a:p>
            <a:r>
              <a:rPr lang="zh-CN" altLang="en-US" dirty="0">
                <a:solidFill>
                  <a:srgbClr val="000000"/>
                </a:solidFill>
                <a:sym typeface="+mn-ea"/>
              </a:rPr>
              <a:t>自研版插件安装流程</a:t>
            </a:r>
            <a:endParaRPr lang="zh-CN" altLang="en-US" dirty="0"/>
          </a:p>
        </p:txBody>
      </p:sp>
      <p:pic>
        <p:nvPicPr>
          <p:cNvPr id="16" name="音频 1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953"/>
    </mc:Choice>
    <mc:Fallback>
      <p:transition spd="slow" advTm="2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706755" y="1845811"/>
            <a:ext cx="5776913" cy="4320000"/>
          </a:xfrm>
          <a:prstGeom prst="rect">
            <a:avLst/>
          </a:prstGeom>
        </p:spPr>
      </p:pic>
      <p:sp>
        <p:nvSpPr>
          <p:cNvPr id="8" name="内容占位符 2"/>
          <p:cNvSpPr txBox="1"/>
          <p:nvPr/>
        </p:nvSpPr>
        <p:spPr>
          <a:xfrm>
            <a:off x="6997065" y="2101215"/>
            <a:ext cx="4601210" cy="3702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kumimoji="1" lang="zh-CN" altLang="en-US" sz="2400" dirty="0"/>
              <a:t>意锐设备：基础版，兼容版</a:t>
            </a:r>
            <a:endParaRPr kumimoji="1" lang="zh-CN" altLang="en-US" sz="2400" dirty="0"/>
          </a:p>
          <a:p>
            <a:pPr marL="0" indent="0">
              <a:buNone/>
            </a:pPr>
            <a:endParaRPr kumimoji="1" lang="zh-CN" altLang="en-US" sz="2400" dirty="0"/>
          </a:p>
          <a:p>
            <a:pPr marL="0" indent="0">
              <a:buNone/>
            </a:pPr>
            <a:r>
              <a:rPr kumimoji="1" lang="zh-CN" altLang="en-US" sz="2400" dirty="0"/>
              <a:t>标准</a:t>
            </a:r>
            <a:r>
              <a:rPr kumimoji="1" lang="en-US" altLang="zh-CN" sz="2400" dirty="0"/>
              <a:t>USB</a:t>
            </a:r>
            <a:r>
              <a:rPr kumimoji="1" lang="zh-CN" altLang="en-US" sz="2400" dirty="0"/>
              <a:t>设备：</a:t>
            </a:r>
            <a:endParaRPr kumimoji="1" lang="zh-CN" altLang="en-US" sz="2400" dirty="0"/>
          </a:p>
          <a:p>
            <a:pPr marL="0" indent="0">
              <a:buNone/>
            </a:pPr>
            <a:r>
              <a:rPr kumimoji="1" lang="en-US" altLang="zh-CN" sz="2400" dirty="0"/>
              <a:t>1.</a:t>
            </a:r>
            <a:r>
              <a:rPr kumimoji="1" lang="zh-CN" altLang="en-US" sz="2400" dirty="0"/>
              <a:t>意锐通用版</a:t>
            </a:r>
            <a:endParaRPr kumimoji="1" lang="en-US" altLang="zh-CN" sz="2400" dirty="0"/>
          </a:p>
          <a:p>
            <a:pPr marL="0" indent="0">
              <a:buNone/>
            </a:pPr>
            <a:r>
              <a:rPr kumimoji="1" lang="en-US" altLang="zh-CN" sz="2400" dirty="0"/>
              <a:t>2.</a:t>
            </a:r>
            <a:r>
              <a:rPr kumimoji="1" lang="zh-CN" altLang="en-US" sz="2400" dirty="0"/>
              <a:t>商米小闪 </a:t>
            </a:r>
            <a:endParaRPr kumimoji="1" lang="zh-CN" altLang="en-US" sz="2400" dirty="0"/>
          </a:p>
          <a:p>
            <a:pPr marL="0" indent="0">
              <a:buNone/>
            </a:pPr>
            <a:r>
              <a:rPr kumimoji="1" lang="en-US" altLang="zh-CN" sz="2400" dirty="0"/>
              <a:t>3.</a:t>
            </a:r>
            <a:r>
              <a:rPr kumimoji="1" lang="zh-CN" altLang="en-US" sz="2400" dirty="0"/>
              <a:t>鹰捷小白盒</a:t>
            </a:r>
            <a:endParaRPr kumimoji="1" lang="zh-CN" altLang="en-US" sz="2400" dirty="0"/>
          </a:p>
          <a:p>
            <a:pPr marL="0" indent="0">
              <a:buNone/>
            </a:pPr>
            <a:r>
              <a:rPr kumimoji="1" lang="en-US" altLang="zh-CN" sz="2400" dirty="0"/>
              <a:t>4.</a:t>
            </a:r>
            <a:r>
              <a:rPr kumimoji="1" lang="zh-CN" altLang="en-US" sz="2400" dirty="0"/>
              <a:t>其它二维扫码设备</a:t>
            </a:r>
            <a:endParaRPr kumimoji="1" lang="zh-CN" altLang="en-US" sz="2400" dirty="0"/>
          </a:p>
        </p:txBody>
      </p:sp>
      <p:sp>
        <p:nvSpPr>
          <p:cNvPr id="9" name="标题 1"/>
          <p:cNvSpPr>
            <a:spLocks noGrp="1"/>
          </p:cNvSpPr>
          <p:nvPr/>
        </p:nvSpPr>
        <p:spPr>
          <a:xfrm>
            <a:off x="609600" y="7753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t>在设置</a:t>
            </a:r>
            <a:r>
              <a:rPr lang="en-US" altLang="zh-CN" sz="3200" b="1" dirty="0"/>
              <a:t>-</a:t>
            </a:r>
            <a:r>
              <a:rPr lang="zh-CN" altLang="en-US" sz="3200" b="1" dirty="0"/>
              <a:t>扫码设备</a:t>
            </a:r>
            <a:r>
              <a:rPr lang="en-US" altLang="zh-CN" sz="3200" b="1" dirty="0"/>
              <a:t>-</a:t>
            </a:r>
            <a:r>
              <a:rPr lang="zh-CN" altLang="en-US" sz="3200" b="1" dirty="0"/>
              <a:t>选择对应扫码终端</a:t>
            </a:r>
            <a:endParaRPr kumimoji="1" lang="zh-CN" altLang="en-US" sz="3200" b="1" dirty="0"/>
          </a:p>
        </p:txBody>
      </p:sp>
      <p:sp>
        <p:nvSpPr>
          <p:cNvPr id="5" name="标题 4"/>
          <p:cNvSpPr>
            <a:spLocks noGrp="1"/>
          </p:cNvSpPr>
          <p:nvPr>
            <p:ph type="title"/>
          </p:nvPr>
        </p:nvSpPr>
        <p:spPr>
          <a:xfrm>
            <a:off x="608330" y="240665"/>
            <a:ext cx="10515600" cy="659130"/>
          </a:xfrm>
        </p:spPr>
        <p:txBody>
          <a:bodyPr/>
          <a:lstStyle/>
          <a:p>
            <a:r>
              <a:rPr lang="zh-CN" altLang="en-US" dirty="0">
                <a:solidFill>
                  <a:srgbClr val="000000"/>
                </a:solidFill>
                <a:sym typeface="+mn-ea"/>
              </a:rPr>
              <a:t>自研版插件安装流程</a:t>
            </a:r>
            <a:endParaRPr lang="zh-CN" altLang="en-US" dirty="0">
              <a:solidFill>
                <a:schemeClr val="accent4"/>
              </a:solidFill>
              <a:effectLst/>
              <a:sym typeface="+mn-ea"/>
            </a:endParaRPr>
          </a:p>
        </p:txBody>
      </p:sp>
      <p:pic>
        <p:nvPicPr>
          <p:cNvPr id="10" name="音频 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28"/>
    </mc:Choice>
    <mc:Fallback>
      <p:transition spd="slow" advTm="2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solidFill>
                  <a:srgbClr val="000000"/>
                </a:solidFill>
                <a:sym typeface="+mn-ea"/>
              </a:rPr>
              <a:t>自研版插件安装流程</a:t>
            </a:r>
            <a:endParaRPr lang="zh-CN" altLang="en-US" dirty="0"/>
          </a:p>
        </p:txBody>
      </p:sp>
      <p:sp>
        <p:nvSpPr>
          <p:cNvPr id="2" name="矩形 1"/>
          <p:cNvSpPr/>
          <p:nvPr/>
        </p:nvSpPr>
        <p:spPr>
          <a:xfrm>
            <a:off x="6929238" y="2952534"/>
            <a:ext cx="5072329" cy="953135"/>
          </a:xfrm>
          <a:prstGeom prst="rect">
            <a:avLst/>
          </a:prstGeom>
        </p:spPr>
        <p:txBody>
          <a:bodyPr wrap="square">
            <a:spAutoFit/>
          </a:bodyPr>
          <a:lstStyle/>
          <a:p>
            <a:r>
              <a:rPr lang="zh-CN" altLang="en-US" sz="2800" dirty="0">
                <a:solidFill>
                  <a:srgbClr val="172B4D"/>
                </a:solidFill>
                <a:latin typeface="-apple-system" charset="0"/>
              </a:rPr>
              <a:t>激活成功后在商户页面</a:t>
            </a:r>
            <a:r>
              <a:rPr lang="zh-CN" altLang="en-US" sz="2800" dirty="0">
                <a:solidFill>
                  <a:srgbClr val="172B4D"/>
                </a:solidFill>
                <a:latin typeface="-apple-system" charset="0"/>
                <a:sym typeface="+mn-ea"/>
              </a:rPr>
              <a:t>核对相关</a:t>
            </a:r>
            <a:r>
              <a:rPr lang="zh-CN" altLang="en-US" sz="2800" dirty="0">
                <a:solidFill>
                  <a:srgbClr val="172B4D"/>
                </a:solidFill>
                <a:latin typeface="-apple-system" charset="0"/>
              </a:rPr>
              <a:t>商户门店信息是否一致：</a:t>
            </a:r>
            <a:endParaRPr lang="zh-CN" altLang="en-US" sz="2800" dirty="0"/>
          </a:p>
        </p:txBody>
      </p:sp>
      <p:pic>
        <p:nvPicPr>
          <p:cNvPr id="4" name="图片 3"/>
          <p:cNvPicPr>
            <a:picLocks noChangeAspect="1"/>
          </p:cNvPicPr>
          <p:nvPr/>
        </p:nvPicPr>
        <p:blipFill>
          <a:blip r:embed="rId1"/>
          <a:stretch>
            <a:fillRect/>
          </a:stretch>
        </p:blipFill>
        <p:spPr>
          <a:xfrm>
            <a:off x="838200" y="1509078"/>
            <a:ext cx="5736040" cy="4320000"/>
          </a:xfrm>
          <a:prstGeom prst="rect">
            <a:avLst/>
          </a:prstGeom>
        </p:spPr>
      </p:pic>
      <p:pic>
        <p:nvPicPr>
          <p:cNvPr id="5" name="音频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26"/>
    </mc:Choice>
    <mc:Fallback>
      <p:transition spd="slow" advTm="1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p="http://schemas.openxmlformats.org/presentationml/2006/main">
  <p:tag name="KSO_WM_TAG_VERSION" val="1.0"/>
  <p:tag name="KSO_WM_TEMPLATE_CATEGORY" val="custom"/>
  <p:tag name="KSO_WM_TEMPLATE_INDEX" val="160411"/>
</p:tagLst>
</file>

<file path=ppt/tags/tag2.xml><?xml version="1.0" encoding="utf-8"?>
<p:tagLst xmlns:p="http://schemas.openxmlformats.org/presentationml/2006/main">
  <p:tag name="KSO_WM_TAG_VERSION" val="1.0"/>
  <p:tag name="KSO_WM_TEMPLATE_CATEGORY" val="custom"/>
  <p:tag name="KSO_WM_TEMPLATE_INDEX" val="160411"/>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411"/>
  <p:tag name="KSO_WM_UNIT_TYPE" val="a"/>
  <p:tag name="KSO_WM_UNIT_INDEX" val="1"/>
  <p:tag name="KSO_WM_UNIT_ID" val="custom160411_29*a*1"/>
  <p:tag name="KSO_WM_UNIT_CLEAR" val="1"/>
  <p:tag name="KSO_WM_UNIT_LAYERLEVEL" val="1"/>
  <p:tag name="KSO_WM_UNIT_VALUE" val="10"/>
  <p:tag name="KSO_WM_UNIT_ISCONTENTSTITLE" val="0"/>
  <p:tag name="KSO_WM_UNIT_HIGHLIGHT" val="0"/>
  <p:tag name="KSO_WM_UNIT_COMPATIBLE" val="0"/>
  <p:tag name="KSO_WM_UNIT_PRESET_TEXT" val="THANK_x000B_YOU"/>
</p:tagLst>
</file>

<file path=ppt/tags/tag4.xml><?xml version="1.0" encoding="utf-8"?>
<p:tagLst xmlns:p="http://schemas.openxmlformats.org/presentationml/2006/main">
  <p:tag name="KSO_WM_TEMPLATE_CATEGORY" val="custom"/>
  <p:tag name="KSO_WM_TEMPLATE_INDEX" val="160411"/>
  <p:tag name="KSO_WM_TAG_VERSION" val="1.0"/>
  <p:tag name="KSO_WM_SLIDE_ID" val="custom160411_29"/>
  <p:tag name="KSO_WM_SLIDE_INDEX" val="29"/>
  <p:tag name="KSO_WM_SLIDE_ITEM_CNT" val="2"/>
  <p:tag name="KSO_WM_SLIDE_LAYOUT" val="a_b"/>
  <p:tag name="KSO_WM_SLIDE_LAYOUT_CNT" val="1_1"/>
  <p:tag name="KSO_WM_SLIDE_TYPE" val="endPage"/>
  <p:tag name="KSO_WM_BEAUTIFY_FLAG" val="#wm#"/>
</p:tagLst>
</file>

<file path=ppt/tags/tag5.xml><?xml version="1.0" encoding="utf-8"?>
<p:tagLst xmlns:p="http://schemas.openxmlformats.org/presentationml/2006/main">
  <p:tag name="KSO_WPP_MARK_KEY" val="897f2156-84b5-4b2e-b342-3dab1b424f3f"/>
  <p:tag name="COMMONDATA" val="eyJoZGlkIjoiMzE1YjNhNGNkODMyMDA3ZTNkM2MyYzA1YTI2NWM2Zjc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000120140530A99PPBG">
  <a:themeElements>
    <a:clrScheme name="123">
      <a:dk1>
        <a:srgbClr val="595959"/>
      </a:dk1>
      <a:lt1>
        <a:sysClr val="window" lastClr="FFFFFF"/>
      </a:lt1>
      <a:dk2>
        <a:srgbClr val="595959"/>
      </a:dk2>
      <a:lt2>
        <a:srgbClr val="FFFFFF"/>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2315</Words>
  <Application>WPS 演示</Application>
  <PresentationFormat>宽屏</PresentationFormat>
  <Paragraphs>155</Paragraphs>
  <Slides>22</Slides>
  <Notes>22</Notes>
  <HiddenSlides>0</HiddenSlides>
  <MMClips>22</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22</vt:i4>
      </vt:variant>
    </vt:vector>
  </HeadingPairs>
  <TitlesOfParts>
    <vt:vector size="40" baseType="lpstr">
      <vt:lpstr>Arial</vt:lpstr>
      <vt:lpstr>宋体</vt:lpstr>
      <vt:lpstr>Wingdings</vt:lpstr>
      <vt:lpstr>微软雅黑</vt:lpstr>
      <vt:lpstr>Helvetica</vt:lpstr>
      <vt:lpstr>黑体</vt:lpstr>
      <vt:lpstr>Wingdings</vt:lpstr>
      <vt:lpstr>Arial</vt:lpstr>
      <vt:lpstr>-apple-system</vt:lpstr>
      <vt:lpstr>Segoe Print</vt:lpstr>
      <vt:lpstr>仿宋</vt:lpstr>
      <vt:lpstr>等线 Light</vt:lpstr>
      <vt:lpstr>等线</vt:lpstr>
      <vt:lpstr>Arial Unicode MS</vt:lpstr>
      <vt:lpstr>Helvetica Neue</vt:lpstr>
      <vt:lpstr>Calibri</vt:lpstr>
      <vt:lpstr>Office 主题​​</vt:lpstr>
      <vt:lpstr>1_A000120140530A99PPBG</vt:lpstr>
      <vt:lpstr>PowerPoint 演示文稿</vt:lpstr>
      <vt:lpstr>目录</vt:lpstr>
      <vt:lpstr>自研版PC插件优势</vt:lpstr>
      <vt:lpstr>新功能介绍</vt:lpstr>
      <vt:lpstr>新功能介绍</vt:lpstr>
      <vt:lpstr>自研版插件安装流程</vt:lpstr>
      <vt:lpstr>自研版插件安装流程</vt:lpstr>
      <vt:lpstr>自研版插件安装流程</vt:lpstr>
      <vt:lpstr>自研版插件安装流程</vt:lpstr>
      <vt:lpstr>自研版插件使用流程</vt:lpstr>
      <vt:lpstr>自研版插件使用流程</vt:lpstr>
      <vt:lpstr>自研版插件使用流程</vt:lpstr>
      <vt:lpstr>自研版插件使用流程</vt:lpstr>
      <vt:lpstr>自研版插件使用流程</vt:lpstr>
      <vt:lpstr>如何对接收银系统</vt:lpstr>
      <vt:lpstr>串口截取介绍</vt:lpstr>
      <vt:lpstr>虚拟串口截取介绍</vt:lpstr>
      <vt:lpstr>窗口获取介绍</vt:lpstr>
      <vt:lpstr>OCR截取介绍</vt:lpstr>
      <vt:lpstr>如何对接收银系统</vt:lpstr>
      <vt:lpstr>如何对接收银系统</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syq_1122</dc:creator>
  <cp:lastModifiedBy>LianCheng</cp:lastModifiedBy>
  <cp:revision>832</cp:revision>
  <dcterms:created xsi:type="dcterms:W3CDTF">2018-09-21T09:52:00Z</dcterms:created>
  <dcterms:modified xsi:type="dcterms:W3CDTF">2023-08-30T03:05:38Z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10182A3E5E6F4503A78FB29C6C5BF409_12</vt:lpwstr>
  </property>
</Properties>
</file>